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7.xml"/>
  <Override ContentType="application/vnd.openxmlformats-officedocument.presentationml.notesSlide+xml" PartName="/ppt/notesSlides/notesSlide5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1.xml"/>
  <Override ContentType="application/vnd.openxmlformats-officedocument.presentationml.notesSlide+xml" PartName="/ppt/notesSlides/notesSlide24.xml"/>
  <Override ContentType="application/vnd.openxmlformats-officedocument.presentationml.notesSlide+xml" PartName="/ppt/notesSlides/notesSlide50.xml"/>
  <Override ContentType="application/vnd.openxmlformats-officedocument.presentationml.notesSlide+xml" PartName="/ppt/notesSlides/notesSlide100.xml"/>
  <Override ContentType="application/vnd.openxmlformats-officedocument.presentationml.notesSlide+xml" PartName="/ppt/notesSlides/notesSlide42.xml"/>
  <Override ContentType="application/vnd.openxmlformats-officedocument.presentationml.notesSlide+xml" PartName="/ppt/notesSlides/notesSlide85.xml"/>
  <Override ContentType="application/vnd.openxmlformats-officedocument.presentationml.notesSlide+xml" PartName="/ppt/notesSlides/notesSlide16.xml"/>
  <Override ContentType="application/vnd.openxmlformats-officedocument.presentationml.notesSlide+xml" PartName="/ppt/notesSlides/notesSlide34.xml"/>
  <Override ContentType="application/vnd.openxmlformats-officedocument.presentationml.notesSlide+xml" PartName="/ppt/notesSlides/notesSlide77.xml"/>
  <Override ContentType="application/vnd.openxmlformats-officedocument.presentationml.notesSlide+xml" PartName="/ppt/notesSlides/notesSlide1.xml"/>
  <Override ContentType="application/vnd.openxmlformats-officedocument.presentationml.notesSlide+xml" PartName="/ppt/notesSlides/notesSlide73.xml"/>
  <Override ContentType="application/vnd.openxmlformats-officedocument.presentationml.notesSlide+xml" PartName="/ppt/notesSlides/notesSlide81.xml"/>
  <Override ContentType="application/vnd.openxmlformats-officedocument.presentationml.notesSlide+xml" PartName="/ppt/notesSlides/notesSlide30.xml"/>
  <Override ContentType="application/vnd.openxmlformats-officedocument.presentationml.notesSlide+xml" PartName="/ppt/notesSlides/notesSlide69.xml"/>
  <Override ContentType="application/vnd.openxmlformats-officedocument.presentationml.notesSlide+xml" PartName="/ppt/notesSlides/notesSlide26.xml"/>
  <Override ContentType="application/vnd.openxmlformats-officedocument.presentationml.notesSlide+xml" PartName="/ppt/notesSlides/notesSlide39.xml"/>
  <Override ContentType="application/vnd.openxmlformats-officedocument.presentationml.notesSlide+xml" PartName="/ppt/notesSlides/notesSlide93.xml"/>
  <Override ContentType="application/vnd.openxmlformats-officedocument.presentationml.notesSlide+xml" PartName="/ppt/notesSlides/notesSlide87.xml"/>
  <Override ContentType="application/vnd.openxmlformats-officedocument.presentationml.notesSlide+xml" PartName="/ppt/notesSlides/notesSlide57.xml"/>
  <Override ContentType="application/vnd.openxmlformats-officedocument.presentationml.notesSlide+xml" PartName="/ppt/notesSlides/notesSlide44.xml"/>
  <Override ContentType="application/vnd.openxmlformats-officedocument.presentationml.notesSlide+xml" PartName="/ppt/notesSlides/notesSlide14.xml"/>
  <Override ContentType="application/vnd.openxmlformats-officedocument.presentationml.notesSlide+xml" PartName="/ppt/notesSlides/notesSlide75.xml"/>
  <Override ContentType="application/vnd.openxmlformats-officedocument.presentationml.notesSlide+xml" PartName="/ppt/notesSlides/notesSlide37.xml"/>
  <Override ContentType="application/vnd.openxmlformats-officedocument.presentationml.notesSlide+xml" PartName="/ppt/notesSlides/notesSlide29.xml"/>
  <Override ContentType="application/vnd.openxmlformats-officedocument.presentationml.notesSlide+xml" PartName="/ppt/notesSlides/notesSlide54.xml"/>
  <Override ContentType="application/vnd.openxmlformats-officedocument.presentationml.notesSlide+xml" PartName="/ppt/notesSlides/notesSlide97.xml"/>
  <Override ContentType="application/vnd.openxmlformats-officedocument.presentationml.notesSlide+xml" PartName="/ppt/notesSlides/notesSlide46.xml"/>
  <Override ContentType="application/vnd.openxmlformats-officedocument.presentationml.notesSlide+xml" PartName="/ppt/notesSlides/notesSlide9.xml"/>
  <Override ContentType="application/vnd.openxmlformats-officedocument.presentationml.notesSlide+xml" PartName="/ppt/notesSlides/notesSlide89.xml"/>
  <Override ContentType="application/vnd.openxmlformats-officedocument.presentationml.notesSlide+xml" PartName="/ppt/notesSlides/notesSlide11.xml"/>
  <Override ContentType="application/vnd.openxmlformats-officedocument.presentationml.notesSlide+xml" PartName="/ppt/notesSlides/notesSlide63.xml"/>
  <Override ContentType="application/vnd.openxmlformats-officedocument.presentationml.notesSlide+xml" PartName="/ppt/notesSlides/notesSlide20.xml"/>
  <Override ContentType="application/vnd.openxmlformats-officedocument.presentationml.notesSlide+xml" PartName="/ppt/notesSlides/notesSlide60.xml"/>
  <Override ContentType="application/vnd.openxmlformats-officedocument.presentationml.notesSlide+xml" PartName="/ppt/notesSlides/notesSlide18.xml"/>
  <Override ContentType="application/vnd.openxmlformats-officedocument.presentationml.notesSlide+xml" PartName="/ppt/notesSlides/notesSlide48.xml"/>
  <Override ContentType="application/vnd.openxmlformats-officedocument.presentationml.notesSlide+xml" PartName="/ppt/notesSlides/notesSlide101.xml"/>
  <Override ContentType="application/vnd.openxmlformats-officedocument.presentationml.notesSlide+xml" PartName="/ppt/notesSlides/notesSlide95.xml"/>
  <Override ContentType="application/vnd.openxmlformats-officedocument.presentationml.notesSlide+xml" PartName="/ppt/notesSlides/notesSlide22.xml"/>
  <Override ContentType="application/vnd.openxmlformats-officedocument.presentationml.notesSlide+xml" PartName="/ppt/notesSlides/notesSlide52.xml"/>
  <Override ContentType="application/vnd.openxmlformats-officedocument.presentationml.notesSlide+xml" PartName="/ppt/notesSlides/notesSlide7.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65.xml"/>
  <Override ContentType="application/vnd.openxmlformats-officedocument.presentationml.notesSlide+xml" PartName="/ppt/notesSlides/notesSlide78.xml"/>
  <Override ContentType="application/vnd.openxmlformats-officedocument.presentationml.notesSlide+xml" PartName="/ppt/notesSlides/notesSlide71.xml"/>
  <Override ContentType="application/vnd.openxmlformats-officedocument.presentationml.notesSlide+xml" PartName="/ppt/notesSlides/notesSlide92.xml"/>
  <Override ContentType="application/vnd.openxmlformats-officedocument.presentationml.notesSlide+xml" PartName="/ppt/notesSlides/notesSlide84.xml"/>
  <Override ContentType="application/vnd.openxmlformats-officedocument.presentationml.notesSlide+xml" PartName="/ppt/notesSlides/notesSlide76.xml"/>
  <Override ContentType="application/vnd.openxmlformats-officedocument.presentationml.notesSlide+xml" PartName="/ppt/notesSlides/notesSlide33.xml"/>
  <Override ContentType="application/vnd.openxmlformats-officedocument.presentationml.notesSlide+xml" PartName="/ppt/notesSlides/notesSlide41.xml"/>
  <Override ContentType="application/vnd.openxmlformats-officedocument.presentationml.notesSlide+xml" PartName="/ppt/notesSlides/notesSlide15.xml"/>
  <Override ContentType="application/vnd.openxmlformats-officedocument.presentationml.notesSlide+xml" PartName="/ppt/notesSlides/notesSlide68.xml"/>
  <Override ContentType="application/vnd.openxmlformats-officedocument.presentationml.notesSlide+xml" PartName="/ppt/notesSlides/notesSlide17.xml"/>
  <Override ContentType="application/vnd.openxmlformats-officedocument.presentationml.notesSlide+xml" PartName="/ppt/notesSlides/notesSlide82.xml"/>
  <Override ContentType="application/vnd.openxmlformats-officedocument.presentationml.notesSlide+xml" PartName="/ppt/notesSlides/notesSlide94.xml"/>
  <Override ContentType="application/vnd.openxmlformats-officedocument.presentationml.notesSlide+xml" PartName="/ppt/notesSlides/notesSlide51.xml"/>
  <Override ContentType="application/vnd.openxmlformats-officedocument.presentationml.notesSlide+xml" PartName="/ppt/notesSlides/notesSlide90.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43.xml"/>
  <Override ContentType="application/vnd.openxmlformats-officedocument.presentationml.notesSlide+xml" PartName="/ppt/notesSlides/notesSlide13.xml"/>
  <Override ContentType="application/vnd.openxmlformats-officedocument.presentationml.notesSlide+xml" PartName="/ppt/notesSlides/notesSlide86.xml"/>
  <Override ContentType="application/vnd.openxmlformats-officedocument.presentationml.notesSlide+xml" PartName="/ppt/notesSlides/notesSlide99.xml"/>
  <Override ContentType="application/vnd.openxmlformats-officedocument.presentationml.notesSlide+xml" PartName="/ppt/notesSlides/notesSlide56.xml"/>
  <Override ContentType="application/vnd.openxmlformats-officedocument.presentationml.notesSlide+xml" PartName="/ppt/notesSlides/notesSlide31.xml"/>
  <Override ContentType="application/vnd.openxmlformats-officedocument.presentationml.notesSlide+xml" PartName="/ppt/notesSlides/notesSlide80.xml"/>
  <Override ContentType="application/vnd.openxmlformats-officedocument.presentationml.notesSlide+xml" PartName="/ppt/notesSlides/notesSlide61.xml"/>
  <Override ContentType="application/vnd.openxmlformats-officedocument.presentationml.notesSlide+xml" PartName="/ppt/notesSlides/notesSlide74.xml"/>
  <Override ContentType="application/vnd.openxmlformats-officedocument.presentationml.notesSlide+xml" PartName="/ppt/notesSlides/notesSlide58.xml"/>
  <Override ContentType="application/vnd.openxmlformats-officedocument.presentationml.notesSlide+xml" PartName="/ppt/notesSlides/notesSlide27.xml"/>
  <Override ContentType="application/vnd.openxmlformats-officedocument.presentationml.notesSlide+xml" PartName="/ppt/notesSlides/notesSlide88.xml"/>
  <Override ContentType="application/vnd.openxmlformats-officedocument.presentationml.notesSlide+xml" PartName="/ppt/notesSlides/notesSlide2.xml"/>
  <Override ContentType="application/vnd.openxmlformats-officedocument.presentationml.notesSlide+xml" PartName="/ppt/notesSlides/notesSlide62.xml"/>
  <Override ContentType="application/vnd.openxmlformats-officedocument.presentationml.notesSlide+xml" PartName="/ppt/notesSlides/notesSlide45.xml"/>
  <Override ContentType="application/vnd.openxmlformats-officedocument.presentationml.notesSlide+xml" PartName="/ppt/notesSlides/notesSlide70.xml"/>
  <Override ContentType="application/vnd.openxmlformats-officedocument.presentationml.notesSlide+xml" PartName="/ppt/notesSlides/notesSlide28.xml"/>
  <Override ContentType="application/vnd.openxmlformats-officedocument.presentationml.notesSlide+xml" PartName="/ppt/notesSlides/notesSlide55.xml"/>
  <Override ContentType="application/vnd.openxmlformats-officedocument.presentationml.notesSlide+xml" PartName="/ppt/notesSlides/notesSlide12.xml"/>
  <Override ContentType="application/vnd.openxmlformats-officedocument.presentationml.notesSlide+xml" PartName="/ppt/notesSlides/notesSlide47.xml"/>
  <Override ContentType="application/vnd.openxmlformats-officedocument.presentationml.notesSlide+xml" PartName="/ppt/notesSlides/notesSlide72.xml"/>
  <Override ContentType="application/vnd.openxmlformats-officedocument.presentationml.notesSlide+xml" PartName="/ppt/notesSlides/notesSlide98.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8.xml"/>
  <Override ContentType="application/vnd.openxmlformats-officedocument.presentationml.notesSlide+xml" PartName="/ppt/notesSlides/notesSlide64.xml"/>
  <Override ContentType="application/vnd.openxmlformats-officedocument.presentationml.notesSlide+xml" PartName="/ppt/notesSlides/notesSlide6.xml"/>
  <Override ContentType="application/vnd.openxmlformats-officedocument.presentationml.notesSlide+xml" PartName="/ppt/notesSlides/notesSlide79.xml"/>
  <Override ContentType="application/vnd.openxmlformats-officedocument.presentationml.notesSlide+xml" PartName="/ppt/notesSlides/notesSlide36.xml"/>
  <Override ContentType="application/vnd.openxmlformats-officedocument.presentationml.notesSlide+xml" PartName="/ppt/notesSlides/notesSlide49.xml"/>
  <Override ContentType="application/vnd.openxmlformats-officedocument.presentationml.notesSlide+xml" PartName="/ppt/notesSlides/notesSlide96.xml"/>
  <Override ContentType="application/vnd.openxmlformats-officedocument.presentationml.notesSlide+xml" PartName="/ppt/notesSlides/notesSlide19.xml"/>
  <Override ContentType="application/vnd.openxmlformats-officedocument.presentationml.notesSlide+xml" PartName="/ppt/notesSlides/notesSlide83.xml"/>
  <Override ContentType="application/vnd.openxmlformats-officedocument.presentationml.notesSlide+xml" PartName="/ppt/notesSlides/notesSlide53.xml"/>
  <Override ContentType="application/vnd.openxmlformats-officedocument.presentationml.notesSlide+xml" PartName="/ppt/notesSlides/notesSlide40.xml"/>
  <Override ContentType="application/vnd.openxmlformats-officedocument.presentationml.notesSlide+xml" PartName="/ppt/notesSlides/notesSlide23.xml"/>
  <Override ContentType="application/vnd.openxmlformats-officedocument.presentationml.notesSlide+xml" PartName="/ppt/notesSlides/notesSlide66.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3.xml"/>
  <Override ContentType="application/vnd.openxmlformats-officedocument.presentationml.slide+xml" PartName="/ppt/slides/slide78.xml"/>
  <Override ContentType="application/vnd.openxmlformats-officedocument.presentationml.slide+xml" PartName="/ppt/slides/slide86.xml"/>
  <Override ContentType="application/vnd.openxmlformats-officedocument.presentationml.slide+xml" PartName="/ppt/slides/slide35.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5.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33.xml"/>
  <Override ContentType="application/vnd.openxmlformats-officedocument.presentationml.slide+xml" PartName="/ppt/slides/slide51.xml"/>
  <Override ContentType="application/vnd.openxmlformats-officedocument.presentationml.slide+xml" PartName="/ppt/slides/slide68.xml"/>
  <Override ContentType="application/vnd.openxmlformats-officedocument.presentationml.slide+xml" PartName="/ppt/slides/slide94.xml"/>
  <Override ContentType="application/vnd.openxmlformats-officedocument.presentationml.slide+xml" PartName="/ppt/slides/slide84.xml"/>
  <Override ContentType="application/vnd.openxmlformats-officedocument.presentationml.slide+xml" PartName="/ppt/slides/slide37.xml"/>
  <Override ContentType="application/vnd.openxmlformats-officedocument.presentationml.slide+xml" PartName="/ppt/slides/slide71.xml"/>
  <Override ContentType="application/vnd.openxmlformats-officedocument.presentationml.slide+xml" PartName="/ppt/slides/slide41.xml"/>
  <Override ContentType="application/vnd.openxmlformats-officedocument.presentationml.slide+xml" PartName="/ppt/slides/slide7.xml"/>
  <Override ContentType="application/vnd.openxmlformats-officedocument.presentationml.slide+xml" PartName="/ppt/slides/slide66.xml"/>
  <Override ContentType="application/vnd.openxmlformats-officedocument.presentationml.slide+xml" PartName="/ppt/slides/slide23.xml"/>
  <Override ContentType="application/vnd.openxmlformats-officedocument.presentationml.slide+xml" PartName="/ppt/slides/slide10.xml"/>
  <Override ContentType="application/vnd.openxmlformats-officedocument.presentationml.slide+xml" PartName="/ppt/slides/slide53.xml"/>
  <Override ContentType="application/vnd.openxmlformats-officedocument.presentationml.slide+xml" PartName="/ppt/slides/slide96.xml"/>
  <Override ContentType="application/vnd.openxmlformats-officedocument.presentationml.slide+xml" PartName="/ppt/slides/slide48.xml"/>
  <Override ContentType="application/vnd.openxmlformats-officedocument.presentationml.slide+xml" PartName="/ppt/slides/slide22.xml"/>
  <Override ContentType="application/vnd.openxmlformats-officedocument.presentationml.slide+xml" PartName="/ppt/slides/slide82.xml"/>
  <Override ContentType="application/vnd.openxmlformats-officedocument.presentationml.slide+xml" PartName="/ppt/slides/slide65.xml"/>
  <Override ContentType="application/vnd.openxmlformats-officedocument.presentationml.slide+xml" PartName="/ppt/slides/slide9.xml"/>
  <Override ContentType="application/vnd.openxmlformats-officedocument.presentationml.slide+xml" PartName="/ppt/slides/slide12.xml"/>
  <Override ContentType="application/vnd.openxmlformats-officedocument.presentationml.slide+xml" PartName="/ppt/slides/slide98.xml"/>
  <Override ContentType="application/vnd.openxmlformats-officedocument.presentationml.slide+xml" PartName="/ppt/slides/slide72.xml"/>
  <Override ContentType="application/vnd.openxmlformats-officedocument.presentationml.slide+xml" PartName="/ppt/slides/slide20.xml"/>
  <Override ContentType="application/vnd.openxmlformats-officedocument.presentationml.slide+xml" PartName="/ppt/slides/slide38.xml"/>
  <Override ContentType="application/vnd.openxmlformats-officedocument.presentationml.slide+xml" PartName="/ppt/slides/slide46.xml"/>
  <Override ContentType="application/vnd.openxmlformats-officedocument.presentationml.slide+xml" PartName="/ppt/slides/slide55.xml"/>
  <Override ContentType="application/vnd.openxmlformats-officedocument.presentationml.slide+xml" PartName="/ppt/slides/slide29.xml"/>
  <Override ContentType="application/vnd.openxmlformats-officedocument.presentationml.slide+xml" PartName="/ppt/slides/slide59.xml"/>
  <Override ContentType="application/vnd.openxmlformats-officedocument.presentationml.slide+xml" PartName="/ppt/slides/slide89.xml"/>
  <Override ContentType="application/vnd.openxmlformats-officedocument.presentationml.slide+xml" PartName="/ppt/slides/slide76.xml"/>
  <Override ContentType="application/vnd.openxmlformats-officedocument.presentationml.slide+xml" PartName="/ppt/slides/slide63.xml"/>
  <Override ContentType="application/vnd.openxmlformats-officedocument.presentationml.slide+xml" PartName="/ppt/slides/slide93.xml"/>
  <Override ContentType="application/vnd.openxmlformats-officedocument.presentationml.slide+xml" PartName="/ppt/slides/slide101.xml"/>
  <Override ContentType="application/vnd.openxmlformats-officedocument.presentationml.slide+xml" PartName="/ppt/slides/slide80.xml"/>
  <Override ContentType="application/vnd.openxmlformats-officedocument.presentationml.slide+xml" PartName="/ppt/slides/slide61.xml"/>
  <Override ContentType="application/vnd.openxmlformats-officedocument.presentationml.slide+xml" PartName="/ppt/slides/slide91.xml"/>
  <Override ContentType="application/vnd.openxmlformats-officedocument.presentationml.slide+xml" PartName="/ppt/slides/slide31.xml"/>
  <Override ContentType="application/vnd.openxmlformats-officedocument.presentationml.slide+xml" PartName="/ppt/slides/slide87.xml"/>
  <Override ContentType="application/vnd.openxmlformats-officedocument.presentationml.slide+xml" PartName="/ppt/slides/slide74.xml"/>
  <Override ContentType="application/vnd.openxmlformats-officedocument.presentationml.slide+xml" PartName="/ppt/slides/slide27.xml"/>
  <Override ContentType="application/vnd.openxmlformats-officedocument.presentationml.slide+xml" PartName="/ppt/slides/slide57.xml"/>
  <Override ContentType="application/vnd.openxmlformats-officedocument.presentationml.slide+xml" PartName="/ppt/slides/slide2.xml"/>
  <Override ContentType="application/vnd.openxmlformats-officedocument.presentationml.slide+xml" PartName="/ppt/slides/slide44.xml"/>
  <Override ContentType="application/vnd.openxmlformats-officedocument.presentationml.slide+xml" PartName="/ppt/slides/slide14.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60.xml"/>
  <Override ContentType="application/vnd.openxmlformats-officedocument.presentationml.slide+xml" PartName="/ppt/slides/slide52.xml"/>
  <Override ContentType="application/vnd.openxmlformats-officedocument.presentationml.slide+xml" PartName="/ppt/slides/slide26.xml"/>
  <Override ContentType="application/vnd.openxmlformats-officedocument.presentationml.slide+xml" PartName="/ppt/slides/slide95.xml"/>
  <Override ContentType="application/vnd.openxmlformats-officedocument.presentationml.slide+xml" PartName="/ppt/slides/slide69.xml"/>
  <Override ContentType="application/vnd.openxmlformats-officedocument.presentationml.slide+xml" PartName="/ppt/slides/slide85.xml"/>
  <Override ContentType="application/vnd.openxmlformats-officedocument.presentationml.slide+xml" PartName="/ppt/slides/slide42.xml"/>
  <Override ContentType="application/vnd.openxmlformats-officedocument.presentationml.slide+xml" PartName="/ppt/slides/slide50.xml"/>
  <Override ContentType="application/vnd.openxmlformats-officedocument.presentationml.slide+xml" PartName="/ppt/slides/slide77.xml"/>
  <Override ContentType="application/vnd.openxmlformats-officedocument.presentationml.slide+xml" PartName="/ppt/slides/slide34.xml"/>
  <Override ContentType="application/vnd.openxmlformats-officedocument.presentationml.slide+xml" PartName="/ppt/slides/slide16.xml"/>
  <Override ContentType="application/vnd.openxmlformats-officedocument.presentationml.slide+xml" PartName="/ppt/slides/slide24.xml"/>
  <Override ContentType="application/vnd.openxmlformats-officedocument.presentationml.slide+xml" PartName="/ppt/slides/slide97.xml"/>
  <Override ContentType="application/vnd.openxmlformats-officedocument.presentationml.slide+xml" PartName="/ppt/slides/slide11.xml"/>
  <Override ContentType="application/vnd.openxmlformats-officedocument.presentationml.slide+xml" PartName="/ppt/slides/slide67.xml"/>
  <Override ContentType="application/vnd.openxmlformats-officedocument.presentationml.slide+xml" PartName="/ppt/slides/slide54.xml"/>
  <Override ContentType="application/vnd.openxmlformats-officedocument.presentationml.slide+xml" PartName="/ppt/slides/slide36.xml"/>
  <Override ContentType="application/vnd.openxmlformats-officedocument.presentationml.slide+xml" PartName="/ppt/slides/slide79.xml"/>
  <Override ContentType="application/vnd.openxmlformats-officedocument.presentationml.slide+xml" PartName="/ppt/slides/slide49.xml"/>
  <Override ContentType="application/vnd.openxmlformats-officedocument.presentationml.slide+xml" PartName="/ppt/slides/slide83.xml"/>
  <Override ContentType="application/vnd.openxmlformats-officedocument.presentationml.slide+xml" PartName="/ppt/slides/slide70.xml"/>
  <Override ContentType="application/vnd.openxmlformats-officedocument.presentationml.slide+xml" PartName="/ppt/slides/slide6.xml"/>
  <Override ContentType="application/vnd.openxmlformats-officedocument.presentationml.slide+xml" PartName="/ppt/slides/slide40.xml"/>
  <Override ContentType="application/vnd.openxmlformats-officedocument.presentationml.slide+xml" PartName="/ppt/slides/slide73.xml"/>
  <Override ContentType="application/vnd.openxmlformats-officedocument.presentationml.slide+xml" PartName="/ppt/slides/slide30.xml"/>
  <Override ContentType="application/vnd.openxmlformats-officedocument.presentationml.slide+xml" PartName="/ppt/slides/slide99.xml"/>
  <Override ContentType="application/vnd.openxmlformats-officedocument.presentationml.slide+xml" PartName="/ppt/slides/slide39.xml"/>
  <Override ContentType="application/vnd.openxmlformats-officedocument.presentationml.slide+xml" PartName="/ppt/slides/slide13.xml"/>
  <Override ContentType="application/vnd.openxmlformats-officedocument.presentationml.slide+xml" PartName="/ppt/slides/slide56.xml"/>
  <Override ContentType="application/vnd.openxmlformats-officedocument.presentationml.slide+xml" PartName="/ppt/slides/slide47.xml"/>
  <Override ContentType="application/vnd.openxmlformats-officedocument.presentationml.slide+xml" PartName="/ppt/slides/slide21.xml"/>
  <Override ContentType="application/vnd.openxmlformats-officedocument.presentationml.slide+xml" PartName="/ppt/slides/slide100.xml"/>
  <Override ContentType="application/vnd.openxmlformats-officedocument.presentationml.slide+xml" PartName="/ppt/slides/slide64.xml"/>
  <Override ContentType="application/vnd.openxmlformats-officedocument.presentationml.slide+xml" PartName="/ppt/slides/slide81.xml"/>
  <Override ContentType="application/vnd.openxmlformats-officedocument.presentationml.slide+xml" PartName="/ppt/slides/slide90.xml"/>
  <Override ContentType="application/vnd.openxmlformats-officedocument.presentationml.slide+xml" PartName="/ppt/slides/slide8.xml"/>
  <Override ContentType="application/vnd.openxmlformats-officedocument.presentationml.slide+xml" PartName="/ppt/slides/slide32.xml"/>
  <Override ContentType="application/vnd.openxmlformats-officedocument.presentationml.slide+xml" PartName="/ppt/slides/slide62.xml"/>
  <Override ContentType="application/vnd.openxmlformats-officedocument.presentationml.slide+xml" PartName="/ppt/slides/slide75.xml"/>
  <Override ContentType="application/vnd.openxmlformats-officedocument.presentationml.slide+xml" PartName="/ppt/slides/slide1.xml"/>
  <Override ContentType="application/vnd.openxmlformats-officedocument.presentationml.slide+xml" PartName="/ppt/slides/slide58.xml"/>
  <Override ContentType="application/vnd.openxmlformats-officedocument.presentationml.slide+xml" PartName="/ppt/slides/slide45.xml"/>
  <Override ContentType="application/vnd.openxmlformats-officedocument.presentationml.slide+xml" PartName="/ppt/slides/slide28.xml"/>
  <Override ContentType="application/vnd.openxmlformats-officedocument.presentationml.slide+xml" PartName="/ppt/slides/slide15.xml"/>
  <Override ContentType="application/vnd.openxmlformats-officedocument.presentationml.slide+xml" PartName="/ppt/slides/slide88.xml"/>
  <Override ContentType="application/vnd.openxmlformats-officedocument.presentationml.slide+xml" PartName="/ppt/slides/slide92.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 id="290" r:id="rId40"/>
    <p:sldId id="291" r:id="rId41"/>
    <p:sldId id="292" r:id="rId42"/>
    <p:sldId id="293" r:id="rId43"/>
    <p:sldId id="294" r:id="rId44"/>
    <p:sldId id="295" r:id="rId45"/>
    <p:sldId id="296" r:id="rId46"/>
    <p:sldId id="297" r:id="rId47"/>
    <p:sldId id="298" r:id="rId48"/>
    <p:sldId id="299" r:id="rId49"/>
    <p:sldId id="300" r:id="rId50"/>
    <p:sldId id="301" r:id="rId51"/>
    <p:sldId id="302" r:id="rId52"/>
    <p:sldId id="303" r:id="rId53"/>
    <p:sldId id="304" r:id="rId54"/>
    <p:sldId id="305" r:id="rId55"/>
    <p:sldId id="306" r:id="rId56"/>
    <p:sldId id="307" r:id="rId57"/>
    <p:sldId id="308" r:id="rId58"/>
    <p:sldId id="309" r:id="rId59"/>
    <p:sldId id="310" r:id="rId60"/>
    <p:sldId id="311" r:id="rId61"/>
    <p:sldId id="312" r:id="rId62"/>
    <p:sldId id="313" r:id="rId63"/>
    <p:sldId id="314" r:id="rId64"/>
    <p:sldId id="315" r:id="rId65"/>
    <p:sldId id="316" r:id="rId66"/>
    <p:sldId id="317" r:id="rId67"/>
    <p:sldId id="318" r:id="rId68"/>
    <p:sldId id="319" r:id="rId69"/>
    <p:sldId id="320" r:id="rId70"/>
    <p:sldId id="321" r:id="rId71"/>
    <p:sldId id="322" r:id="rId72"/>
    <p:sldId id="323" r:id="rId73"/>
    <p:sldId id="324" r:id="rId74"/>
    <p:sldId id="325" r:id="rId75"/>
    <p:sldId id="326" r:id="rId76"/>
    <p:sldId id="327" r:id="rId77"/>
    <p:sldId id="328" r:id="rId78"/>
    <p:sldId id="329" r:id="rId79"/>
    <p:sldId id="330" r:id="rId80"/>
    <p:sldId id="331" r:id="rId81"/>
    <p:sldId id="332" r:id="rId82"/>
    <p:sldId id="333" r:id="rId83"/>
    <p:sldId id="334" r:id="rId84"/>
    <p:sldId id="335" r:id="rId85"/>
    <p:sldId id="336" r:id="rId86"/>
    <p:sldId id="337" r:id="rId87"/>
    <p:sldId id="338" r:id="rId88"/>
    <p:sldId id="339" r:id="rId89"/>
    <p:sldId id="340" r:id="rId90"/>
    <p:sldId id="341" r:id="rId91"/>
    <p:sldId id="342" r:id="rId92"/>
    <p:sldId id="343" r:id="rId93"/>
    <p:sldId id="344" r:id="rId94"/>
    <p:sldId id="345" r:id="rId95"/>
    <p:sldId id="346" r:id="rId96"/>
    <p:sldId id="347" r:id="rId97"/>
    <p:sldId id="348" r:id="rId98"/>
    <p:sldId id="349" r:id="rId99"/>
    <p:sldId id="350" r:id="rId100"/>
    <p:sldId id="351" r:id="rId101"/>
    <p:sldId id="352" r:id="rId102"/>
    <p:sldId id="353" r:id="rId103"/>
    <p:sldId id="354" r:id="rId104"/>
    <p:sldId id="355" r:id="rId105"/>
    <p:sldId id="356" r:id="rId106"/>
  </p:sldIdLst>
  <p:sldSz cy="5143500" cx="9144000"/>
  <p:notesSz cx="6858000" cy="9144000"/>
  <p:embeddedFontLst>
    <p:embeddedFont>
      <p:font typeface="PT Sans"/>
      <p:regular r:id="rId107"/>
      <p:bold r:id="rId108"/>
      <p:italic r:id="rId109"/>
      <p:boldItalic r:id="rId11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 uri="http://customooxmlschemas.google.com/">
      <go:slidesCustomData xmlns:go="http://customooxmlschemas.google.com/" r:id="rId111" roundtripDataSignature="AMtx7mjLPkxsM0VMEfW2pd6Jekora19hZ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40" Type="http://schemas.openxmlformats.org/officeDocument/2006/relationships/slide" Target="slides/slide35.xml"/><Relationship Id="rId42" Type="http://schemas.openxmlformats.org/officeDocument/2006/relationships/slide" Target="slides/slide37.xml"/><Relationship Id="rId41" Type="http://schemas.openxmlformats.org/officeDocument/2006/relationships/slide" Target="slides/slide36.xml"/><Relationship Id="rId44" Type="http://schemas.openxmlformats.org/officeDocument/2006/relationships/slide" Target="slides/slide39.xml"/><Relationship Id="rId43" Type="http://schemas.openxmlformats.org/officeDocument/2006/relationships/slide" Target="slides/slide38.xml"/><Relationship Id="rId46" Type="http://schemas.openxmlformats.org/officeDocument/2006/relationships/slide" Target="slides/slide41.xml"/><Relationship Id="rId45" Type="http://schemas.openxmlformats.org/officeDocument/2006/relationships/slide" Target="slides/slide40.xml"/><Relationship Id="rId107" Type="http://schemas.openxmlformats.org/officeDocument/2006/relationships/font" Target="fonts/PTSans-regular.fntdata"/><Relationship Id="rId106" Type="http://schemas.openxmlformats.org/officeDocument/2006/relationships/slide" Target="slides/slide101.xml"/><Relationship Id="rId105" Type="http://schemas.openxmlformats.org/officeDocument/2006/relationships/slide" Target="slides/slide100.xml"/><Relationship Id="rId104" Type="http://schemas.openxmlformats.org/officeDocument/2006/relationships/slide" Target="slides/slide99.xml"/><Relationship Id="rId109" Type="http://schemas.openxmlformats.org/officeDocument/2006/relationships/font" Target="fonts/PTSans-italic.fntdata"/><Relationship Id="rId108" Type="http://schemas.openxmlformats.org/officeDocument/2006/relationships/font" Target="fonts/PTSans-bold.fntdata"/><Relationship Id="rId48" Type="http://schemas.openxmlformats.org/officeDocument/2006/relationships/slide" Target="slides/slide43.xml"/><Relationship Id="rId47" Type="http://schemas.openxmlformats.org/officeDocument/2006/relationships/slide" Target="slides/slide42.xml"/><Relationship Id="rId49" Type="http://schemas.openxmlformats.org/officeDocument/2006/relationships/slide" Target="slides/slide44.xml"/><Relationship Id="rId103" Type="http://schemas.openxmlformats.org/officeDocument/2006/relationships/slide" Target="slides/slide98.xml"/><Relationship Id="rId102" Type="http://schemas.openxmlformats.org/officeDocument/2006/relationships/slide" Target="slides/slide97.xml"/><Relationship Id="rId101" Type="http://schemas.openxmlformats.org/officeDocument/2006/relationships/slide" Target="slides/slide96.xml"/><Relationship Id="rId100" Type="http://schemas.openxmlformats.org/officeDocument/2006/relationships/slide" Target="slides/slide95.xml"/><Relationship Id="rId31" Type="http://schemas.openxmlformats.org/officeDocument/2006/relationships/slide" Target="slides/slide26.xml"/><Relationship Id="rId30" Type="http://schemas.openxmlformats.org/officeDocument/2006/relationships/slide" Target="slides/slide25.xml"/><Relationship Id="rId33" Type="http://schemas.openxmlformats.org/officeDocument/2006/relationships/slide" Target="slides/slide28.xml"/><Relationship Id="rId32" Type="http://schemas.openxmlformats.org/officeDocument/2006/relationships/slide" Target="slides/slide27.xml"/><Relationship Id="rId35" Type="http://schemas.openxmlformats.org/officeDocument/2006/relationships/slide" Target="slides/slide30.xml"/><Relationship Id="rId34" Type="http://schemas.openxmlformats.org/officeDocument/2006/relationships/slide" Target="slides/slide29.xml"/><Relationship Id="rId37" Type="http://schemas.openxmlformats.org/officeDocument/2006/relationships/slide" Target="slides/slide32.xml"/><Relationship Id="rId36" Type="http://schemas.openxmlformats.org/officeDocument/2006/relationships/slide" Target="slides/slide31.xml"/><Relationship Id="rId39" Type="http://schemas.openxmlformats.org/officeDocument/2006/relationships/slide" Target="slides/slide34.xml"/><Relationship Id="rId38" Type="http://schemas.openxmlformats.org/officeDocument/2006/relationships/slide" Target="slides/slide33.xml"/><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29" Type="http://schemas.openxmlformats.org/officeDocument/2006/relationships/slide" Target="slides/slide24.xml"/><Relationship Id="rId95" Type="http://schemas.openxmlformats.org/officeDocument/2006/relationships/slide" Target="slides/slide90.xml"/><Relationship Id="rId94" Type="http://schemas.openxmlformats.org/officeDocument/2006/relationships/slide" Target="slides/slide89.xml"/><Relationship Id="rId97" Type="http://schemas.openxmlformats.org/officeDocument/2006/relationships/slide" Target="slides/slide92.xml"/><Relationship Id="rId96" Type="http://schemas.openxmlformats.org/officeDocument/2006/relationships/slide" Target="slides/slide91.xml"/><Relationship Id="rId11" Type="http://schemas.openxmlformats.org/officeDocument/2006/relationships/slide" Target="slides/slide6.xml"/><Relationship Id="rId99" Type="http://schemas.openxmlformats.org/officeDocument/2006/relationships/slide" Target="slides/slide94.xml"/><Relationship Id="rId10" Type="http://schemas.openxmlformats.org/officeDocument/2006/relationships/slide" Target="slides/slide5.xml"/><Relationship Id="rId98" Type="http://schemas.openxmlformats.org/officeDocument/2006/relationships/slide" Target="slides/slide93.xml"/><Relationship Id="rId13" Type="http://schemas.openxmlformats.org/officeDocument/2006/relationships/slide" Target="slides/slide8.xml"/><Relationship Id="rId12" Type="http://schemas.openxmlformats.org/officeDocument/2006/relationships/slide" Target="slides/slide7.xml"/><Relationship Id="rId91" Type="http://schemas.openxmlformats.org/officeDocument/2006/relationships/slide" Target="slides/slide86.xml"/><Relationship Id="rId90" Type="http://schemas.openxmlformats.org/officeDocument/2006/relationships/slide" Target="slides/slide85.xml"/><Relationship Id="rId93" Type="http://schemas.openxmlformats.org/officeDocument/2006/relationships/slide" Target="slides/slide88.xml"/><Relationship Id="rId92" Type="http://schemas.openxmlformats.org/officeDocument/2006/relationships/slide" Target="slides/slide87.xml"/><Relationship Id="rId15" Type="http://schemas.openxmlformats.org/officeDocument/2006/relationships/slide" Target="slides/slide10.xml"/><Relationship Id="rId110" Type="http://schemas.openxmlformats.org/officeDocument/2006/relationships/font" Target="fonts/PTSans-boldItalic.fntdata"/><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 Id="rId111" Type="http://customschemas.google.com/relationships/presentationmetadata" Target="metadata"/><Relationship Id="rId84" Type="http://schemas.openxmlformats.org/officeDocument/2006/relationships/slide" Target="slides/slide79.xml"/><Relationship Id="rId83" Type="http://schemas.openxmlformats.org/officeDocument/2006/relationships/slide" Target="slides/slide78.xml"/><Relationship Id="rId86" Type="http://schemas.openxmlformats.org/officeDocument/2006/relationships/slide" Target="slides/slide81.xml"/><Relationship Id="rId85" Type="http://schemas.openxmlformats.org/officeDocument/2006/relationships/slide" Target="slides/slide80.xml"/><Relationship Id="rId88" Type="http://schemas.openxmlformats.org/officeDocument/2006/relationships/slide" Target="slides/slide83.xml"/><Relationship Id="rId87" Type="http://schemas.openxmlformats.org/officeDocument/2006/relationships/slide" Target="slides/slide82.xml"/><Relationship Id="rId89" Type="http://schemas.openxmlformats.org/officeDocument/2006/relationships/slide" Target="slides/slide84.xml"/><Relationship Id="rId80" Type="http://schemas.openxmlformats.org/officeDocument/2006/relationships/slide" Target="slides/slide75.xml"/><Relationship Id="rId82" Type="http://schemas.openxmlformats.org/officeDocument/2006/relationships/slide" Target="slides/slide77.xml"/><Relationship Id="rId81" Type="http://schemas.openxmlformats.org/officeDocument/2006/relationships/slide" Target="slides/slide76.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73" Type="http://schemas.openxmlformats.org/officeDocument/2006/relationships/slide" Target="slides/slide68.xml"/><Relationship Id="rId72" Type="http://schemas.openxmlformats.org/officeDocument/2006/relationships/slide" Target="slides/slide67.xml"/><Relationship Id="rId75" Type="http://schemas.openxmlformats.org/officeDocument/2006/relationships/slide" Target="slides/slide70.xml"/><Relationship Id="rId74" Type="http://schemas.openxmlformats.org/officeDocument/2006/relationships/slide" Target="slides/slide69.xml"/><Relationship Id="rId77" Type="http://schemas.openxmlformats.org/officeDocument/2006/relationships/slide" Target="slides/slide72.xml"/><Relationship Id="rId76" Type="http://schemas.openxmlformats.org/officeDocument/2006/relationships/slide" Target="slides/slide71.xml"/><Relationship Id="rId79" Type="http://schemas.openxmlformats.org/officeDocument/2006/relationships/slide" Target="slides/slide74.xml"/><Relationship Id="rId78" Type="http://schemas.openxmlformats.org/officeDocument/2006/relationships/slide" Target="slides/slide73.xml"/><Relationship Id="rId71" Type="http://schemas.openxmlformats.org/officeDocument/2006/relationships/slide" Target="slides/slide66.xml"/><Relationship Id="rId70" Type="http://schemas.openxmlformats.org/officeDocument/2006/relationships/slide" Target="slides/slide65.xml"/><Relationship Id="rId62" Type="http://schemas.openxmlformats.org/officeDocument/2006/relationships/slide" Target="slides/slide57.xml"/><Relationship Id="rId61" Type="http://schemas.openxmlformats.org/officeDocument/2006/relationships/slide" Target="slides/slide56.xml"/><Relationship Id="rId64" Type="http://schemas.openxmlformats.org/officeDocument/2006/relationships/slide" Target="slides/slide59.xml"/><Relationship Id="rId63" Type="http://schemas.openxmlformats.org/officeDocument/2006/relationships/slide" Target="slides/slide58.xml"/><Relationship Id="rId66" Type="http://schemas.openxmlformats.org/officeDocument/2006/relationships/slide" Target="slides/slide61.xml"/><Relationship Id="rId65" Type="http://schemas.openxmlformats.org/officeDocument/2006/relationships/slide" Target="slides/slide60.xml"/><Relationship Id="rId68" Type="http://schemas.openxmlformats.org/officeDocument/2006/relationships/slide" Target="slides/slide63.xml"/><Relationship Id="rId67" Type="http://schemas.openxmlformats.org/officeDocument/2006/relationships/slide" Target="slides/slide62.xml"/><Relationship Id="rId60" Type="http://schemas.openxmlformats.org/officeDocument/2006/relationships/slide" Target="slides/slide55.xml"/><Relationship Id="rId69" Type="http://schemas.openxmlformats.org/officeDocument/2006/relationships/slide" Target="slides/slide64.xml"/><Relationship Id="rId51" Type="http://schemas.openxmlformats.org/officeDocument/2006/relationships/slide" Target="slides/slide46.xml"/><Relationship Id="rId50" Type="http://schemas.openxmlformats.org/officeDocument/2006/relationships/slide" Target="slides/slide45.xml"/><Relationship Id="rId53" Type="http://schemas.openxmlformats.org/officeDocument/2006/relationships/slide" Target="slides/slide48.xml"/><Relationship Id="rId52" Type="http://schemas.openxmlformats.org/officeDocument/2006/relationships/slide" Target="slides/slide47.xml"/><Relationship Id="rId55" Type="http://schemas.openxmlformats.org/officeDocument/2006/relationships/slide" Target="slides/slide50.xml"/><Relationship Id="rId54" Type="http://schemas.openxmlformats.org/officeDocument/2006/relationships/slide" Target="slides/slide49.xml"/><Relationship Id="rId57" Type="http://schemas.openxmlformats.org/officeDocument/2006/relationships/slide" Target="slides/slide52.xml"/><Relationship Id="rId56" Type="http://schemas.openxmlformats.org/officeDocument/2006/relationships/slide" Target="slides/slide51.xml"/><Relationship Id="rId59" Type="http://schemas.openxmlformats.org/officeDocument/2006/relationships/slide" Target="slides/slide54.xml"/><Relationship Id="rId58" Type="http://schemas.openxmlformats.org/officeDocument/2006/relationships/slide" Target="slides/slide5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2" name="Google Shape;52;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5" name="Shape 115"/>
        <p:cNvGrpSpPr/>
        <p:nvPr/>
      </p:nvGrpSpPr>
      <p:grpSpPr>
        <a:xfrm>
          <a:off x="0" y="0"/>
          <a:ext cx="0" cy="0"/>
          <a:chOff x="0" y="0"/>
          <a:chExt cx="0" cy="0"/>
        </a:xfrm>
      </p:grpSpPr>
      <p:sp>
        <p:nvSpPr>
          <p:cNvPr id="116" name="Google Shape;116;p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17" name="Google Shape;117;p1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0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45" name="Shape 745"/>
        <p:cNvGrpSpPr/>
        <p:nvPr/>
      </p:nvGrpSpPr>
      <p:grpSpPr>
        <a:xfrm>
          <a:off x="0" y="0"/>
          <a:ext cx="0" cy="0"/>
          <a:chOff x="0" y="0"/>
          <a:chExt cx="0" cy="0"/>
        </a:xfrm>
      </p:grpSpPr>
      <p:sp>
        <p:nvSpPr>
          <p:cNvPr id="746" name="Google Shape;746;p10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747" name="Google Shape;747;p10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0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51" name="Shape 751"/>
        <p:cNvGrpSpPr/>
        <p:nvPr/>
      </p:nvGrpSpPr>
      <p:grpSpPr>
        <a:xfrm>
          <a:off x="0" y="0"/>
          <a:ext cx="0" cy="0"/>
          <a:chOff x="0" y="0"/>
          <a:chExt cx="0" cy="0"/>
        </a:xfrm>
      </p:grpSpPr>
      <p:sp>
        <p:nvSpPr>
          <p:cNvPr id="752" name="Google Shape;752;p10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753" name="Google Shape;753;p10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p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23" name="Google Shape;123;p1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9" name="Shape 129"/>
        <p:cNvGrpSpPr/>
        <p:nvPr/>
      </p:nvGrpSpPr>
      <p:grpSpPr>
        <a:xfrm>
          <a:off x="0" y="0"/>
          <a:ext cx="0" cy="0"/>
          <a:chOff x="0" y="0"/>
          <a:chExt cx="0" cy="0"/>
        </a:xfrm>
      </p:grpSpPr>
      <p:sp>
        <p:nvSpPr>
          <p:cNvPr id="130" name="Google Shape;130;p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31" name="Google Shape;131;p1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 name="Shape 135"/>
        <p:cNvGrpSpPr/>
        <p:nvPr/>
      </p:nvGrpSpPr>
      <p:grpSpPr>
        <a:xfrm>
          <a:off x="0" y="0"/>
          <a:ext cx="0" cy="0"/>
          <a:chOff x="0" y="0"/>
          <a:chExt cx="0" cy="0"/>
        </a:xfrm>
      </p:grpSpPr>
      <p:sp>
        <p:nvSpPr>
          <p:cNvPr id="136" name="Google Shape;136;p1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37" name="Google Shape;137;p1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3" name="Shape 143"/>
        <p:cNvGrpSpPr/>
        <p:nvPr/>
      </p:nvGrpSpPr>
      <p:grpSpPr>
        <a:xfrm>
          <a:off x="0" y="0"/>
          <a:ext cx="0" cy="0"/>
          <a:chOff x="0" y="0"/>
          <a:chExt cx="0" cy="0"/>
        </a:xfrm>
      </p:grpSpPr>
      <p:sp>
        <p:nvSpPr>
          <p:cNvPr id="144" name="Google Shape;144;p1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45" name="Google Shape;145;p1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9" name="Shape 149"/>
        <p:cNvGrpSpPr/>
        <p:nvPr/>
      </p:nvGrpSpPr>
      <p:grpSpPr>
        <a:xfrm>
          <a:off x="0" y="0"/>
          <a:ext cx="0" cy="0"/>
          <a:chOff x="0" y="0"/>
          <a:chExt cx="0" cy="0"/>
        </a:xfrm>
      </p:grpSpPr>
      <p:sp>
        <p:nvSpPr>
          <p:cNvPr id="150" name="Google Shape;150;p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51" name="Google Shape;151;p1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7" name="Shape 157"/>
        <p:cNvGrpSpPr/>
        <p:nvPr/>
      </p:nvGrpSpPr>
      <p:grpSpPr>
        <a:xfrm>
          <a:off x="0" y="0"/>
          <a:ext cx="0" cy="0"/>
          <a:chOff x="0" y="0"/>
          <a:chExt cx="0" cy="0"/>
        </a:xfrm>
      </p:grpSpPr>
      <p:sp>
        <p:nvSpPr>
          <p:cNvPr id="158" name="Google Shape;158;p1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59" name="Google Shape;159;p1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3" name="Shape 163"/>
        <p:cNvGrpSpPr/>
        <p:nvPr/>
      </p:nvGrpSpPr>
      <p:grpSpPr>
        <a:xfrm>
          <a:off x="0" y="0"/>
          <a:ext cx="0" cy="0"/>
          <a:chOff x="0" y="0"/>
          <a:chExt cx="0" cy="0"/>
        </a:xfrm>
      </p:grpSpPr>
      <p:sp>
        <p:nvSpPr>
          <p:cNvPr id="164" name="Google Shape;164;p1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65" name="Google Shape;165;p1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1" name="Shape 171"/>
        <p:cNvGrpSpPr/>
        <p:nvPr/>
      </p:nvGrpSpPr>
      <p:grpSpPr>
        <a:xfrm>
          <a:off x="0" y="0"/>
          <a:ext cx="0" cy="0"/>
          <a:chOff x="0" y="0"/>
          <a:chExt cx="0" cy="0"/>
        </a:xfrm>
      </p:grpSpPr>
      <p:sp>
        <p:nvSpPr>
          <p:cNvPr id="172" name="Google Shape;172;p1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73" name="Google Shape;173;p1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7" name="Shape 177"/>
        <p:cNvGrpSpPr/>
        <p:nvPr/>
      </p:nvGrpSpPr>
      <p:grpSpPr>
        <a:xfrm>
          <a:off x="0" y="0"/>
          <a:ext cx="0" cy="0"/>
          <a:chOff x="0" y="0"/>
          <a:chExt cx="0" cy="0"/>
        </a:xfrm>
      </p:grpSpPr>
      <p:sp>
        <p:nvSpPr>
          <p:cNvPr id="178" name="Google Shape;178;p1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79" name="Google Shape;179;p1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9" name="Shape 59"/>
        <p:cNvGrpSpPr/>
        <p:nvPr/>
      </p:nvGrpSpPr>
      <p:grpSpPr>
        <a:xfrm>
          <a:off x="0" y="0"/>
          <a:ext cx="0" cy="0"/>
          <a:chOff x="0" y="0"/>
          <a:chExt cx="0" cy="0"/>
        </a:xfrm>
      </p:grpSpPr>
      <p:sp>
        <p:nvSpPr>
          <p:cNvPr id="60" name="Google Shape;60;p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1" name="Google Shape;61;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5" name="Shape 185"/>
        <p:cNvGrpSpPr/>
        <p:nvPr/>
      </p:nvGrpSpPr>
      <p:grpSpPr>
        <a:xfrm>
          <a:off x="0" y="0"/>
          <a:ext cx="0" cy="0"/>
          <a:chOff x="0" y="0"/>
          <a:chExt cx="0" cy="0"/>
        </a:xfrm>
      </p:grpSpPr>
      <p:sp>
        <p:nvSpPr>
          <p:cNvPr id="186" name="Google Shape;186;p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87" name="Google Shape;187;p2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1" name="Shape 191"/>
        <p:cNvGrpSpPr/>
        <p:nvPr/>
      </p:nvGrpSpPr>
      <p:grpSpPr>
        <a:xfrm>
          <a:off x="0" y="0"/>
          <a:ext cx="0" cy="0"/>
          <a:chOff x="0" y="0"/>
          <a:chExt cx="0" cy="0"/>
        </a:xfrm>
      </p:grpSpPr>
      <p:sp>
        <p:nvSpPr>
          <p:cNvPr id="192" name="Google Shape;192;p2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93" name="Google Shape;193;p2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9" name="Shape 199"/>
        <p:cNvGrpSpPr/>
        <p:nvPr/>
      </p:nvGrpSpPr>
      <p:grpSpPr>
        <a:xfrm>
          <a:off x="0" y="0"/>
          <a:ext cx="0" cy="0"/>
          <a:chOff x="0" y="0"/>
          <a:chExt cx="0" cy="0"/>
        </a:xfrm>
      </p:grpSpPr>
      <p:sp>
        <p:nvSpPr>
          <p:cNvPr id="200" name="Google Shape;200;p2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01" name="Google Shape;201;p2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5" name="Shape 205"/>
        <p:cNvGrpSpPr/>
        <p:nvPr/>
      </p:nvGrpSpPr>
      <p:grpSpPr>
        <a:xfrm>
          <a:off x="0" y="0"/>
          <a:ext cx="0" cy="0"/>
          <a:chOff x="0" y="0"/>
          <a:chExt cx="0" cy="0"/>
        </a:xfrm>
      </p:grpSpPr>
      <p:sp>
        <p:nvSpPr>
          <p:cNvPr id="206" name="Google Shape;206;p2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07" name="Google Shape;207;p2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3" name="Shape 213"/>
        <p:cNvGrpSpPr/>
        <p:nvPr/>
      </p:nvGrpSpPr>
      <p:grpSpPr>
        <a:xfrm>
          <a:off x="0" y="0"/>
          <a:ext cx="0" cy="0"/>
          <a:chOff x="0" y="0"/>
          <a:chExt cx="0" cy="0"/>
        </a:xfrm>
      </p:grpSpPr>
      <p:sp>
        <p:nvSpPr>
          <p:cNvPr id="214" name="Google Shape;214;p2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15" name="Google Shape;215;p2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9" name="Shape 219"/>
        <p:cNvGrpSpPr/>
        <p:nvPr/>
      </p:nvGrpSpPr>
      <p:grpSpPr>
        <a:xfrm>
          <a:off x="0" y="0"/>
          <a:ext cx="0" cy="0"/>
          <a:chOff x="0" y="0"/>
          <a:chExt cx="0" cy="0"/>
        </a:xfrm>
      </p:grpSpPr>
      <p:sp>
        <p:nvSpPr>
          <p:cNvPr id="220" name="Google Shape;220;p2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21" name="Google Shape;221;p2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7" name="Shape 227"/>
        <p:cNvGrpSpPr/>
        <p:nvPr/>
      </p:nvGrpSpPr>
      <p:grpSpPr>
        <a:xfrm>
          <a:off x="0" y="0"/>
          <a:ext cx="0" cy="0"/>
          <a:chOff x="0" y="0"/>
          <a:chExt cx="0" cy="0"/>
        </a:xfrm>
      </p:grpSpPr>
      <p:sp>
        <p:nvSpPr>
          <p:cNvPr id="228" name="Google Shape;228;p2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29" name="Google Shape;229;p2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3" name="Shape 233"/>
        <p:cNvGrpSpPr/>
        <p:nvPr/>
      </p:nvGrpSpPr>
      <p:grpSpPr>
        <a:xfrm>
          <a:off x="0" y="0"/>
          <a:ext cx="0" cy="0"/>
          <a:chOff x="0" y="0"/>
          <a:chExt cx="0" cy="0"/>
        </a:xfrm>
      </p:grpSpPr>
      <p:sp>
        <p:nvSpPr>
          <p:cNvPr id="234" name="Google Shape;234;p2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35" name="Google Shape;235;p2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1" name="Shape 241"/>
        <p:cNvGrpSpPr/>
        <p:nvPr/>
      </p:nvGrpSpPr>
      <p:grpSpPr>
        <a:xfrm>
          <a:off x="0" y="0"/>
          <a:ext cx="0" cy="0"/>
          <a:chOff x="0" y="0"/>
          <a:chExt cx="0" cy="0"/>
        </a:xfrm>
      </p:grpSpPr>
      <p:sp>
        <p:nvSpPr>
          <p:cNvPr id="242" name="Google Shape;242;p2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43" name="Google Shape;243;p2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7" name="Shape 247"/>
        <p:cNvGrpSpPr/>
        <p:nvPr/>
      </p:nvGrpSpPr>
      <p:grpSpPr>
        <a:xfrm>
          <a:off x="0" y="0"/>
          <a:ext cx="0" cy="0"/>
          <a:chOff x="0" y="0"/>
          <a:chExt cx="0" cy="0"/>
        </a:xfrm>
      </p:grpSpPr>
      <p:sp>
        <p:nvSpPr>
          <p:cNvPr id="248" name="Google Shape;248;p2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49" name="Google Shape;249;p2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5" name="Shape 65"/>
        <p:cNvGrpSpPr/>
        <p:nvPr/>
      </p:nvGrpSpPr>
      <p:grpSpPr>
        <a:xfrm>
          <a:off x="0" y="0"/>
          <a:ext cx="0" cy="0"/>
          <a:chOff x="0" y="0"/>
          <a:chExt cx="0" cy="0"/>
        </a:xfrm>
      </p:grpSpPr>
      <p:sp>
        <p:nvSpPr>
          <p:cNvPr id="66" name="Google Shape;66;p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7" name="Google Shape;67;p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5" name="Shape 255"/>
        <p:cNvGrpSpPr/>
        <p:nvPr/>
      </p:nvGrpSpPr>
      <p:grpSpPr>
        <a:xfrm>
          <a:off x="0" y="0"/>
          <a:ext cx="0" cy="0"/>
          <a:chOff x="0" y="0"/>
          <a:chExt cx="0" cy="0"/>
        </a:xfrm>
      </p:grpSpPr>
      <p:sp>
        <p:nvSpPr>
          <p:cNvPr id="256" name="Google Shape;256;p3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57" name="Google Shape;257;p3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1" name="Shape 261"/>
        <p:cNvGrpSpPr/>
        <p:nvPr/>
      </p:nvGrpSpPr>
      <p:grpSpPr>
        <a:xfrm>
          <a:off x="0" y="0"/>
          <a:ext cx="0" cy="0"/>
          <a:chOff x="0" y="0"/>
          <a:chExt cx="0" cy="0"/>
        </a:xfrm>
      </p:grpSpPr>
      <p:sp>
        <p:nvSpPr>
          <p:cNvPr id="262" name="Google Shape;262;p3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63" name="Google Shape;263;p3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9" name="Shape 269"/>
        <p:cNvGrpSpPr/>
        <p:nvPr/>
      </p:nvGrpSpPr>
      <p:grpSpPr>
        <a:xfrm>
          <a:off x="0" y="0"/>
          <a:ext cx="0" cy="0"/>
          <a:chOff x="0" y="0"/>
          <a:chExt cx="0" cy="0"/>
        </a:xfrm>
      </p:grpSpPr>
      <p:sp>
        <p:nvSpPr>
          <p:cNvPr id="270" name="Google Shape;270;p3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71" name="Google Shape;271;p3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5" name="Shape 275"/>
        <p:cNvGrpSpPr/>
        <p:nvPr/>
      </p:nvGrpSpPr>
      <p:grpSpPr>
        <a:xfrm>
          <a:off x="0" y="0"/>
          <a:ext cx="0" cy="0"/>
          <a:chOff x="0" y="0"/>
          <a:chExt cx="0" cy="0"/>
        </a:xfrm>
      </p:grpSpPr>
      <p:sp>
        <p:nvSpPr>
          <p:cNvPr id="276" name="Google Shape;276;p3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77" name="Google Shape;277;p3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3" name="Shape 283"/>
        <p:cNvGrpSpPr/>
        <p:nvPr/>
      </p:nvGrpSpPr>
      <p:grpSpPr>
        <a:xfrm>
          <a:off x="0" y="0"/>
          <a:ext cx="0" cy="0"/>
          <a:chOff x="0" y="0"/>
          <a:chExt cx="0" cy="0"/>
        </a:xfrm>
      </p:grpSpPr>
      <p:sp>
        <p:nvSpPr>
          <p:cNvPr id="284" name="Google Shape;284;p3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85" name="Google Shape;285;p3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9" name="Shape 289"/>
        <p:cNvGrpSpPr/>
        <p:nvPr/>
      </p:nvGrpSpPr>
      <p:grpSpPr>
        <a:xfrm>
          <a:off x="0" y="0"/>
          <a:ext cx="0" cy="0"/>
          <a:chOff x="0" y="0"/>
          <a:chExt cx="0" cy="0"/>
        </a:xfrm>
      </p:grpSpPr>
      <p:sp>
        <p:nvSpPr>
          <p:cNvPr id="290" name="Google Shape;290;p3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91" name="Google Shape;291;p3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7" name="Shape 297"/>
        <p:cNvGrpSpPr/>
        <p:nvPr/>
      </p:nvGrpSpPr>
      <p:grpSpPr>
        <a:xfrm>
          <a:off x="0" y="0"/>
          <a:ext cx="0" cy="0"/>
          <a:chOff x="0" y="0"/>
          <a:chExt cx="0" cy="0"/>
        </a:xfrm>
      </p:grpSpPr>
      <p:sp>
        <p:nvSpPr>
          <p:cNvPr id="298" name="Google Shape;298;p3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99" name="Google Shape;299;p3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3" name="Shape 303"/>
        <p:cNvGrpSpPr/>
        <p:nvPr/>
      </p:nvGrpSpPr>
      <p:grpSpPr>
        <a:xfrm>
          <a:off x="0" y="0"/>
          <a:ext cx="0" cy="0"/>
          <a:chOff x="0" y="0"/>
          <a:chExt cx="0" cy="0"/>
        </a:xfrm>
      </p:grpSpPr>
      <p:sp>
        <p:nvSpPr>
          <p:cNvPr id="304" name="Google Shape;304;p3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305" name="Google Shape;305;p3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1" name="Shape 311"/>
        <p:cNvGrpSpPr/>
        <p:nvPr/>
      </p:nvGrpSpPr>
      <p:grpSpPr>
        <a:xfrm>
          <a:off x="0" y="0"/>
          <a:ext cx="0" cy="0"/>
          <a:chOff x="0" y="0"/>
          <a:chExt cx="0" cy="0"/>
        </a:xfrm>
      </p:grpSpPr>
      <p:sp>
        <p:nvSpPr>
          <p:cNvPr id="312" name="Google Shape;312;p3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313" name="Google Shape;313;p3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7" name="Shape 317"/>
        <p:cNvGrpSpPr/>
        <p:nvPr/>
      </p:nvGrpSpPr>
      <p:grpSpPr>
        <a:xfrm>
          <a:off x="0" y="0"/>
          <a:ext cx="0" cy="0"/>
          <a:chOff x="0" y="0"/>
          <a:chExt cx="0" cy="0"/>
        </a:xfrm>
      </p:grpSpPr>
      <p:sp>
        <p:nvSpPr>
          <p:cNvPr id="318" name="Google Shape;318;p3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319" name="Google Shape;319;p3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3" name="Shape 73"/>
        <p:cNvGrpSpPr/>
        <p:nvPr/>
      </p:nvGrpSpPr>
      <p:grpSpPr>
        <a:xfrm>
          <a:off x="0" y="0"/>
          <a:ext cx="0" cy="0"/>
          <a:chOff x="0" y="0"/>
          <a:chExt cx="0" cy="0"/>
        </a:xfrm>
      </p:grpSpPr>
      <p:sp>
        <p:nvSpPr>
          <p:cNvPr id="74" name="Google Shape;74;p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75" name="Google Shape;75;p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5" name="Shape 325"/>
        <p:cNvGrpSpPr/>
        <p:nvPr/>
      </p:nvGrpSpPr>
      <p:grpSpPr>
        <a:xfrm>
          <a:off x="0" y="0"/>
          <a:ext cx="0" cy="0"/>
          <a:chOff x="0" y="0"/>
          <a:chExt cx="0" cy="0"/>
        </a:xfrm>
      </p:grpSpPr>
      <p:sp>
        <p:nvSpPr>
          <p:cNvPr id="326" name="Google Shape;326;p4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327" name="Google Shape;327;p4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1" name="Shape 331"/>
        <p:cNvGrpSpPr/>
        <p:nvPr/>
      </p:nvGrpSpPr>
      <p:grpSpPr>
        <a:xfrm>
          <a:off x="0" y="0"/>
          <a:ext cx="0" cy="0"/>
          <a:chOff x="0" y="0"/>
          <a:chExt cx="0" cy="0"/>
        </a:xfrm>
      </p:grpSpPr>
      <p:sp>
        <p:nvSpPr>
          <p:cNvPr id="332" name="Google Shape;332;p4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333" name="Google Shape;333;p4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9" name="Shape 339"/>
        <p:cNvGrpSpPr/>
        <p:nvPr/>
      </p:nvGrpSpPr>
      <p:grpSpPr>
        <a:xfrm>
          <a:off x="0" y="0"/>
          <a:ext cx="0" cy="0"/>
          <a:chOff x="0" y="0"/>
          <a:chExt cx="0" cy="0"/>
        </a:xfrm>
      </p:grpSpPr>
      <p:sp>
        <p:nvSpPr>
          <p:cNvPr id="340" name="Google Shape;340;p4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341" name="Google Shape;341;p4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5" name="Shape 345"/>
        <p:cNvGrpSpPr/>
        <p:nvPr/>
      </p:nvGrpSpPr>
      <p:grpSpPr>
        <a:xfrm>
          <a:off x="0" y="0"/>
          <a:ext cx="0" cy="0"/>
          <a:chOff x="0" y="0"/>
          <a:chExt cx="0" cy="0"/>
        </a:xfrm>
      </p:grpSpPr>
      <p:sp>
        <p:nvSpPr>
          <p:cNvPr id="346" name="Google Shape;346;p4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347" name="Google Shape;347;p4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3" name="Shape 353"/>
        <p:cNvGrpSpPr/>
        <p:nvPr/>
      </p:nvGrpSpPr>
      <p:grpSpPr>
        <a:xfrm>
          <a:off x="0" y="0"/>
          <a:ext cx="0" cy="0"/>
          <a:chOff x="0" y="0"/>
          <a:chExt cx="0" cy="0"/>
        </a:xfrm>
      </p:grpSpPr>
      <p:sp>
        <p:nvSpPr>
          <p:cNvPr id="354" name="Google Shape;354;p4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355" name="Google Shape;355;p4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9" name="Shape 359"/>
        <p:cNvGrpSpPr/>
        <p:nvPr/>
      </p:nvGrpSpPr>
      <p:grpSpPr>
        <a:xfrm>
          <a:off x="0" y="0"/>
          <a:ext cx="0" cy="0"/>
          <a:chOff x="0" y="0"/>
          <a:chExt cx="0" cy="0"/>
        </a:xfrm>
      </p:grpSpPr>
      <p:sp>
        <p:nvSpPr>
          <p:cNvPr id="360" name="Google Shape;360;p4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361" name="Google Shape;361;p4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4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7" name="Shape 367"/>
        <p:cNvGrpSpPr/>
        <p:nvPr/>
      </p:nvGrpSpPr>
      <p:grpSpPr>
        <a:xfrm>
          <a:off x="0" y="0"/>
          <a:ext cx="0" cy="0"/>
          <a:chOff x="0" y="0"/>
          <a:chExt cx="0" cy="0"/>
        </a:xfrm>
      </p:grpSpPr>
      <p:sp>
        <p:nvSpPr>
          <p:cNvPr id="368" name="Google Shape;368;p4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369" name="Google Shape;369;p4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4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3" name="Shape 373"/>
        <p:cNvGrpSpPr/>
        <p:nvPr/>
      </p:nvGrpSpPr>
      <p:grpSpPr>
        <a:xfrm>
          <a:off x="0" y="0"/>
          <a:ext cx="0" cy="0"/>
          <a:chOff x="0" y="0"/>
          <a:chExt cx="0" cy="0"/>
        </a:xfrm>
      </p:grpSpPr>
      <p:sp>
        <p:nvSpPr>
          <p:cNvPr id="374" name="Google Shape;374;p4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375" name="Google Shape;375;p4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4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1" name="Shape 381"/>
        <p:cNvGrpSpPr/>
        <p:nvPr/>
      </p:nvGrpSpPr>
      <p:grpSpPr>
        <a:xfrm>
          <a:off x="0" y="0"/>
          <a:ext cx="0" cy="0"/>
          <a:chOff x="0" y="0"/>
          <a:chExt cx="0" cy="0"/>
        </a:xfrm>
      </p:grpSpPr>
      <p:sp>
        <p:nvSpPr>
          <p:cNvPr id="382" name="Google Shape;382;p4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383" name="Google Shape;383;p4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4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7" name="Shape 387"/>
        <p:cNvGrpSpPr/>
        <p:nvPr/>
      </p:nvGrpSpPr>
      <p:grpSpPr>
        <a:xfrm>
          <a:off x="0" y="0"/>
          <a:ext cx="0" cy="0"/>
          <a:chOff x="0" y="0"/>
          <a:chExt cx="0" cy="0"/>
        </a:xfrm>
      </p:grpSpPr>
      <p:sp>
        <p:nvSpPr>
          <p:cNvPr id="388" name="Google Shape;388;p4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389" name="Google Shape;389;p4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9" name="Shape 79"/>
        <p:cNvGrpSpPr/>
        <p:nvPr/>
      </p:nvGrpSpPr>
      <p:grpSpPr>
        <a:xfrm>
          <a:off x="0" y="0"/>
          <a:ext cx="0" cy="0"/>
          <a:chOff x="0" y="0"/>
          <a:chExt cx="0" cy="0"/>
        </a:xfrm>
      </p:grpSpPr>
      <p:sp>
        <p:nvSpPr>
          <p:cNvPr id="80" name="Google Shape;80;p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81" name="Google Shape;81;p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5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5" name="Shape 395"/>
        <p:cNvGrpSpPr/>
        <p:nvPr/>
      </p:nvGrpSpPr>
      <p:grpSpPr>
        <a:xfrm>
          <a:off x="0" y="0"/>
          <a:ext cx="0" cy="0"/>
          <a:chOff x="0" y="0"/>
          <a:chExt cx="0" cy="0"/>
        </a:xfrm>
      </p:grpSpPr>
      <p:sp>
        <p:nvSpPr>
          <p:cNvPr id="396" name="Google Shape;396;p5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397" name="Google Shape;397;p5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5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1" name="Shape 401"/>
        <p:cNvGrpSpPr/>
        <p:nvPr/>
      </p:nvGrpSpPr>
      <p:grpSpPr>
        <a:xfrm>
          <a:off x="0" y="0"/>
          <a:ext cx="0" cy="0"/>
          <a:chOff x="0" y="0"/>
          <a:chExt cx="0" cy="0"/>
        </a:xfrm>
      </p:grpSpPr>
      <p:sp>
        <p:nvSpPr>
          <p:cNvPr id="402" name="Google Shape;402;p5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03" name="Google Shape;403;p5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5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9" name="Shape 409"/>
        <p:cNvGrpSpPr/>
        <p:nvPr/>
      </p:nvGrpSpPr>
      <p:grpSpPr>
        <a:xfrm>
          <a:off x="0" y="0"/>
          <a:ext cx="0" cy="0"/>
          <a:chOff x="0" y="0"/>
          <a:chExt cx="0" cy="0"/>
        </a:xfrm>
      </p:grpSpPr>
      <p:sp>
        <p:nvSpPr>
          <p:cNvPr id="410" name="Google Shape;410;p5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11" name="Google Shape;411;p5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5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5" name="Shape 415"/>
        <p:cNvGrpSpPr/>
        <p:nvPr/>
      </p:nvGrpSpPr>
      <p:grpSpPr>
        <a:xfrm>
          <a:off x="0" y="0"/>
          <a:ext cx="0" cy="0"/>
          <a:chOff x="0" y="0"/>
          <a:chExt cx="0" cy="0"/>
        </a:xfrm>
      </p:grpSpPr>
      <p:sp>
        <p:nvSpPr>
          <p:cNvPr id="416" name="Google Shape;416;p5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17" name="Google Shape;417;p5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5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3" name="Shape 423"/>
        <p:cNvGrpSpPr/>
        <p:nvPr/>
      </p:nvGrpSpPr>
      <p:grpSpPr>
        <a:xfrm>
          <a:off x="0" y="0"/>
          <a:ext cx="0" cy="0"/>
          <a:chOff x="0" y="0"/>
          <a:chExt cx="0" cy="0"/>
        </a:xfrm>
      </p:grpSpPr>
      <p:sp>
        <p:nvSpPr>
          <p:cNvPr id="424" name="Google Shape;424;p5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25" name="Google Shape;425;p5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5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9" name="Shape 429"/>
        <p:cNvGrpSpPr/>
        <p:nvPr/>
      </p:nvGrpSpPr>
      <p:grpSpPr>
        <a:xfrm>
          <a:off x="0" y="0"/>
          <a:ext cx="0" cy="0"/>
          <a:chOff x="0" y="0"/>
          <a:chExt cx="0" cy="0"/>
        </a:xfrm>
      </p:grpSpPr>
      <p:sp>
        <p:nvSpPr>
          <p:cNvPr id="430" name="Google Shape;430;p5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31" name="Google Shape;431;p5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5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37" name="Shape 437"/>
        <p:cNvGrpSpPr/>
        <p:nvPr/>
      </p:nvGrpSpPr>
      <p:grpSpPr>
        <a:xfrm>
          <a:off x="0" y="0"/>
          <a:ext cx="0" cy="0"/>
          <a:chOff x="0" y="0"/>
          <a:chExt cx="0" cy="0"/>
        </a:xfrm>
      </p:grpSpPr>
      <p:sp>
        <p:nvSpPr>
          <p:cNvPr id="438" name="Google Shape;438;p5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39" name="Google Shape;439;p5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5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43" name="Shape 443"/>
        <p:cNvGrpSpPr/>
        <p:nvPr/>
      </p:nvGrpSpPr>
      <p:grpSpPr>
        <a:xfrm>
          <a:off x="0" y="0"/>
          <a:ext cx="0" cy="0"/>
          <a:chOff x="0" y="0"/>
          <a:chExt cx="0" cy="0"/>
        </a:xfrm>
      </p:grpSpPr>
      <p:sp>
        <p:nvSpPr>
          <p:cNvPr id="444" name="Google Shape;444;p5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45" name="Google Shape;445;p5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5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51" name="Shape 451"/>
        <p:cNvGrpSpPr/>
        <p:nvPr/>
      </p:nvGrpSpPr>
      <p:grpSpPr>
        <a:xfrm>
          <a:off x="0" y="0"/>
          <a:ext cx="0" cy="0"/>
          <a:chOff x="0" y="0"/>
          <a:chExt cx="0" cy="0"/>
        </a:xfrm>
      </p:grpSpPr>
      <p:sp>
        <p:nvSpPr>
          <p:cNvPr id="452" name="Google Shape;452;p5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53" name="Google Shape;453;p5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5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57" name="Shape 457"/>
        <p:cNvGrpSpPr/>
        <p:nvPr/>
      </p:nvGrpSpPr>
      <p:grpSpPr>
        <a:xfrm>
          <a:off x="0" y="0"/>
          <a:ext cx="0" cy="0"/>
          <a:chOff x="0" y="0"/>
          <a:chExt cx="0" cy="0"/>
        </a:xfrm>
      </p:grpSpPr>
      <p:sp>
        <p:nvSpPr>
          <p:cNvPr id="458" name="Google Shape;458;p5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59" name="Google Shape;459;p5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p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89" name="Google Shape;89;p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6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65" name="Shape 465"/>
        <p:cNvGrpSpPr/>
        <p:nvPr/>
      </p:nvGrpSpPr>
      <p:grpSpPr>
        <a:xfrm>
          <a:off x="0" y="0"/>
          <a:ext cx="0" cy="0"/>
          <a:chOff x="0" y="0"/>
          <a:chExt cx="0" cy="0"/>
        </a:xfrm>
      </p:grpSpPr>
      <p:sp>
        <p:nvSpPr>
          <p:cNvPr id="466" name="Google Shape;466;p6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67" name="Google Shape;467;p6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6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71" name="Shape 471"/>
        <p:cNvGrpSpPr/>
        <p:nvPr/>
      </p:nvGrpSpPr>
      <p:grpSpPr>
        <a:xfrm>
          <a:off x="0" y="0"/>
          <a:ext cx="0" cy="0"/>
          <a:chOff x="0" y="0"/>
          <a:chExt cx="0" cy="0"/>
        </a:xfrm>
      </p:grpSpPr>
      <p:sp>
        <p:nvSpPr>
          <p:cNvPr id="472" name="Google Shape;472;p6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73" name="Google Shape;473;p6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6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79" name="Shape 479"/>
        <p:cNvGrpSpPr/>
        <p:nvPr/>
      </p:nvGrpSpPr>
      <p:grpSpPr>
        <a:xfrm>
          <a:off x="0" y="0"/>
          <a:ext cx="0" cy="0"/>
          <a:chOff x="0" y="0"/>
          <a:chExt cx="0" cy="0"/>
        </a:xfrm>
      </p:grpSpPr>
      <p:sp>
        <p:nvSpPr>
          <p:cNvPr id="480" name="Google Shape;480;p6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81" name="Google Shape;481;p6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6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85" name="Shape 485"/>
        <p:cNvGrpSpPr/>
        <p:nvPr/>
      </p:nvGrpSpPr>
      <p:grpSpPr>
        <a:xfrm>
          <a:off x="0" y="0"/>
          <a:ext cx="0" cy="0"/>
          <a:chOff x="0" y="0"/>
          <a:chExt cx="0" cy="0"/>
        </a:xfrm>
      </p:grpSpPr>
      <p:sp>
        <p:nvSpPr>
          <p:cNvPr id="486" name="Google Shape;486;p6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87" name="Google Shape;487;p6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6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93" name="Shape 493"/>
        <p:cNvGrpSpPr/>
        <p:nvPr/>
      </p:nvGrpSpPr>
      <p:grpSpPr>
        <a:xfrm>
          <a:off x="0" y="0"/>
          <a:ext cx="0" cy="0"/>
          <a:chOff x="0" y="0"/>
          <a:chExt cx="0" cy="0"/>
        </a:xfrm>
      </p:grpSpPr>
      <p:sp>
        <p:nvSpPr>
          <p:cNvPr id="494" name="Google Shape;494;p6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95" name="Google Shape;495;p6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6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99" name="Shape 499"/>
        <p:cNvGrpSpPr/>
        <p:nvPr/>
      </p:nvGrpSpPr>
      <p:grpSpPr>
        <a:xfrm>
          <a:off x="0" y="0"/>
          <a:ext cx="0" cy="0"/>
          <a:chOff x="0" y="0"/>
          <a:chExt cx="0" cy="0"/>
        </a:xfrm>
      </p:grpSpPr>
      <p:sp>
        <p:nvSpPr>
          <p:cNvPr id="500" name="Google Shape;500;p6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01" name="Google Shape;501;p6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6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7" name="Shape 507"/>
        <p:cNvGrpSpPr/>
        <p:nvPr/>
      </p:nvGrpSpPr>
      <p:grpSpPr>
        <a:xfrm>
          <a:off x="0" y="0"/>
          <a:ext cx="0" cy="0"/>
          <a:chOff x="0" y="0"/>
          <a:chExt cx="0" cy="0"/>
        </a:xfrm>
      </p:grpSpPr>
      <p:sp>
        <p:nvSpPr>
          <p:cNvPr id="508" name="Google Shape;508;p6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09" name="Google Shape;509;p6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6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3" name="Shape 513"/>
        <p:cNvGrpSpPr/>
        <p:nvPr/>
      </p:nvGrpSpPr>
      <p:grpSpPr>
        <a:xfrm>
          <a:off x="0" y="0"/>
          <a:ext cx="0" cy="0"/>
          <a:chOff x="0" y="0"/>
          <a:chExt cx="0" cy="0"/>
        </a:xfrm>
      </p:grpSpPr>
      <p:sp>
        <p:nvSpPr>
          <p:cNvPr id="514" name="Google Shape;514;p6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15" name="Google Shape;515;p6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6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21" name="Shape 521"/>
        <p:cNvGrpSpPr/>
        <p:nvPr/>
      </p:nvGrpSpPr>
      <p:grpSpPr>
        <a:xfrm>
          <a:off x="0" y="0"/>
          <a:ext cx="0" cy="0"/>
          <a:chOff x="0" y="0"/>
          <a:chExt cx="0" cy="0"/>
        </a:xfrm>
      </p:grpSpPr>
      <p:sp>
        <p:nvSpPr>
          <p:cNvPr id="522" name="Google Shape;522;p6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23" name="Google Shape;523;p6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6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27" name="Shape 527"/>
        <p:cNvGrpSpPr/>
        <p:nvPr/>
      </p:nvGrpSpPr>
      <p:grpSpPr>
        <a:xfrm>
          <a:off x="0" y="0"/>
          <a:ext cx="0" cy="0"/>
          <a:chOff x="0" y="0"/>
          <a:chExt cx="0" cy="0"/>
        </a:xfrm>
      </p:grpSpPr>
      <p:sp>
        <p:nvSpPr>
          <p:cNvPr id="528" name="Google Shape;528;p6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29" name="Google Shape;529;p6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p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95" name="Google Shape;95;p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7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35" name="Shape 535"/>
        <p:cNvGrpSpPr/>
        <p:nvPr/>
      </p:nvGrpSpPr>
      <p:grpSpPr>
        <a:xfrm>
          <a:off x="0" y="0"/>
          <a:ext cx="0" cy="0"/>
          <a:chOff x="0" y="0"/>
          <a:chExt cx="0" cy="0"/>
        </a:xfrm>
      </p:grpSpPr>
      <p:sp>
        <p:nvSpPr>
          <p:cNvPr id="536" name="Google Shape;536;p7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37" name="Google Shape;537;p7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7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41" name="Shape 541"/>
        <p:cNvGrpSpPr/>
        <p:nvPr/>
      </p:nvGrpSpPr>
      <p:grpSpPr>
        <a:xfrm>
          <a:off x="0" y="0"/>
          <a:ext cx="0" cy="0"/>
          <a:chOff x="0" y="0"/>
          <a:chExt cx="0" cy="0"/>
        </a:xfrm>
      </p:grpSpPr>
      <p:sp>
        <p:nvSpPr>
          <p:cNvPr id="542" name="Google Shape;542;p7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43" name="Google Shape;543;p7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7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49" name="Shape 549"/>
        <p:cNvGrpSpPr/>
        <p:nvPr/>
      </p:nvGrpSpPr>
      <p:grpSpPr>
        <a:xfrm>
          <a:off x="0" y="0"/>
          <a:ext cx="0" cy="0"/>
          <a:chOff x="0" y="0"/>
          <a:chExt cx="0" cy="0"/>
        </a:xfrm>
      </p:grpSpPr>
      <p:sp>
        <p:nvSpPr>
          <p:cNvPr id="550" name="Google Shape;550;p7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51" name="Google Shape;551;p7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7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5" name="Shape 555"/>
        <p:cNvGrpSpPr/>
        <p:nvPr/>
      </p:nvGrpSpPr>
      <p:grpSpPr>
        <a:xfrm>
          <a:off x="0" y="0"/>
          <a:ext cx="0" cy="0"/>
          <a:chOff x="0" y="0"/>
          <a:chExt cx="0" cy="0"/>
        </a:xfrm>
      </p:grpSpPr>
      <p:sp>
        <p:nvSpPr>
          <p:cNvPr id="556" name="Google Shape;556;p7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57" name="Google Shape;557;p7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7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3" name="Shape 563"/>
        <p:cNvGrpSpPr/>
        <p:nvPr/>
      </p:nvGrpSpPr>
      <p:grpSpPr>
        <a:xfrm>
          <a:off x="0" y="0"/>
          <a:ext cx="0" cy="0"/>
          <a:chOff x="0" y="0"/>
          <a:chExt cx="0" cy="0"/>
        </a:xfrm>
      </p:grpSpPr>
      <p:sp>
        <p:nvSpPr>
          <p:cNvPr id="564" name="Google Shape;564;p7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65" name="Google Shape;565;p7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7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9" name="Shape 569"/>
        <p:cNvGrpSpPr/>
        <p:nvPr/>
      </p:nvGrpSpPr>
      <p:grpSpPr>
        <a:xfrm>
          <a:off x="0" y="0"/>
          <a:ext cx="0" cy="0"/>
          <a:chOff x="0" y="0"/>
          <a:chExt cx="0" cy="0"/>
        </a:xfrm>
      </p:grpSpPr>
      <p:sp>
        <p:nvSpPr>
          <p:cNvPr id="570" name="Google Shape;570;p7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71" name="Google Shape;571;p7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7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7" name="Shape 577"/>
        <p:cNvGrpSpPr/>
        <p:nvPr/>
      </p:nvGrpSpPr>
      <p:grpSpPr>
        <a:xfrm>
          <a:off x="0" y="0"/>
          <a:ext cx="0" cy="0"/>
          <a:chOff x="0" y="0"/>
          <a:chExt cx="0" cy="0"/>
        </a:xfrm>
      </p:grpSpPr>
      <p:sp>
        <p:nvSpPr>
          <p:cNvPr id="578" name="Google Shape;578;p7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79" name="Google Shape;579;p7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7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3" name="Shape 583"/>
        <p:cNvGrpSpPr/>
        <p:nvPr/>
      </p:nvGrpSpPr>
      <p:grpSpPr>
        <a:xfrm>
          <a:off x="0" y="0"/>
          <a:ext cx="0" cy="0"/>
          <a:chOff x="0" y="0"/>
          <a:chExt cx="0" cy="0"/>
        </a:xfrm>
      </p:grpSpPr>
      <p:sp>
        <p:nvSpPr>
          <p:cNvPr id="584" name="Google Shape;584;p7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85" name="Google Shape;585;p7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7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91" name="Shape 591"/>
        <p:cNvGrpSpPr/>
        <p:nvPr/>
      </p:nvGrpSpPr>
      <p:grpSpPr>
        <a:xfrm>
          <a:off x="0" y="0"/>
          <a:ext cx="0" cy="0"/>
          <a:chOff x="0" y="0"/>
          <a:chExt cx="0" cy="0"/>
        </a:xfrm>
      </p:grpSpPr>
      <p:sp>
        <p:nvSpPr>
          <p:cNvPr id="592" name="Google Shape;592;p7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93" name="Google Shape;593;p7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7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97" name="Shape 597"/>
        <p:cNvGrpSpPr/>
        <p:nvPr/>
      </p:nvGrpSpPr>
      <p:grpSpPr>
        <a:xfrm>
          <a:off x="0" y="0"/>
          <a:ext cx="0" cy="0"/>
          <a:chOff x="0" y="0"/>
          <a:chExt cx="0" cy="0"/>
        </a:xfrm>
      </p:grpSpPr>
      <p:sp>
        <p:nvSpPr>
          <p:cNvPr id="598" name="Google Shape;598;p7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99" name="Google Shape;599;p7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p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03" name="Google Shape;103;p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8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05" name="Shape 605"/>
        <p:cNvGrpSpPr/>
        <p:nvPr/>
      </p:nvGrpSpPr>
      <p:grpSpPr>
        <a:xfrm>
          <a:off x="0" y="0"/>
          <a:ext cx="0" cy="0"/>
          <a:chOff x="0" y="0"/>
          <a:chExt cx="0" cy="0"/>
        </a:xfrm>
      </p:grpSpPr>
      <p:sp>
        <p:nvSpPr>
          <p:cNvPr id="606" name="Google Shape;606;p8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07" name="Google Shape;607;p8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8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1" name="Shape 611"/>
        <p:cNvGrpSpPr/>
        <p:nvPr/>
      </p:nvGrpSpPr>
      <p:grpSpPr>
        <a:xfrm>
          <a:off x="0" y="0"/>
          <a:ext cx="0" cy="0"/>
          <a:chOff x="0" y="0"/>
          <a:chExt cx="0" cy="0"/>
        </a:xfrm>
      </p:grpSpPr>
      <p:sp>
        <p:nvSpPr>
          <p:cNvPr id="612" name="Google Shape;612;p8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13" name="Google Shape;613;p8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8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9" name="Shape 619"/>
        <p:cNvGrpSpPr/>
        <p:nvPr/>
      </p:nvGrpSpPr>
      <p:grpSpPr>
        <a:xfrm>
          <a:off x="0" y="0"/>
          <a:ext cx="0" cy="0"/>
          <a:chOff x="0" y="0"/>
          <a:chExt cx="0" cy="0"/>
        </a:xfrm>
      </p:grpSpPr>
      <p:sp>
        <p:nvSpPr>
          <p:cNvPr id="620" name="Google Shape;620;p8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21" name="Google Shape;621;p8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8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5" name="Shape 625"/>
        <p:cNvGrpSpPr/>
        <p:nvPr/>
      </p:nvGrpSpPr>
      <p:grpSpPr>
        <a:xfrm>
          <a:off x="0" y="0"/>
          <a:ext cx="0" cy="0"/>
          <a:chOff x="0" y="0"/>
          <a:chExt cx="0" cy="0"/>
        </a:xfrm>
      </p:grpSpPr>
      <p:sp>
        <p:nvSpPr>
          <p:cNvPr id="626" name="Google Shape;626;p8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27" name="Google Shape;627;p8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8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3" name="Shape 633"/>
        <p:cNvGrpSpPr/>
        <p:nvPr/>
      </p:nvGrpSpPr>
      <p:grpSpPr>
        <a:xfrm>
          <a:off x="0" y="0"/>
          <a:ext cx="0" cy="0"/>
          <a:chOff x="0" y="0"/>
          <a:chExt cx="0" cy="0"/>
        </a:xfrm>
      </p:grpSpPr>
      <p:sp>
        <p:nvSpPr>
          <p:cNvPr id="634" name="Google Shape;634;p8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35" name="Google Shape;635;p8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8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9" name="Shape 639"/>
        <p:cNvGrpSpPr/>
        <p:nvPr/>
      </p:nvGrpSpPr>
      <p:grpSpPr>
        <a:xfrm>
          <a:off x="0" y="0"/>
          <a:ext cx="0" cy="0"/>
          <a:chOff x="0" y="0"/>
          <a:chExt cx="0" cy="0"/>
        </a:xfrm>
      </p:grpSpPr>
      <p:sp>
        <p:nvSpPr>
          <p:cNvPr id="640" name="Google Shape;640;p8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41" name="Google Shape;641;p8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8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7" name="Shape 647"/>
        <p:cNvGrpSpPr/>
        <p:nvPr/>
      </p:nvGrpSpPr>
      <p:grpSpPr>
        <a:xfrm>
          <a:off x="0" y="0"/>
          <a:ext cx="0" cy="0"/>
          <a:chOff x="0" y="0"/>
          <a:chExt cx="0" cy="0"/>
        </a:xfrm>
      </p:grpSpPr>
      <p:sp>
        <p:nvSpPr>
          <p:cNvPr id="648" name="Google Shape;648;p8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49" name="Google Shape;649;p8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8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53" name="Shape 653"/>
        <p:cNvGrpSpPr/>
        <p:nvPr/>
      </p:nvGrpSpPr>
      <p:grpSpPr>
        <a:xfrm>
          <a:off x="0" y="0"/>
          <a:ext cx="0" cy="0"/>
          <a:chOff x="0" y="0"/>
          <a:chExt cx="0" cy="0"/>
        </a:xfrm>
      </p:grpSpPr>
      <p:sp>
        <p:nvSpPr>
          <p:cNvPr id="654" name="Google Shape;654;p8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55" name="Google Shape;655;p8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8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61" name="Shape 661"/>
        <p:cNvGrpSpPr/>
        <p:nvPr/>
      </p:nvGrpSpPr>
      <p:grpSpPr>
        <a:xfrm>
          <a:off x="0" y="0"/>
          <a:ext cx="0" cy="0"/>
          <a:chOff x="0" y="0"/>
          <a:chExt cx="0" cy="0"/>
        </a:xfrm>
      </p:grpSpPr>
      <p:sp>
        <p:nvSpPr>
          <p:cNvPr id="662" name="Google Shape;662;p8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63" name="Google Shape;663;p8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8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67" name="Shape 667"/>
        <p:cNvGrpSpPr/>
        <p:nvPr/>
      </p:nvGrpSpPr>
      <p:grpSpPr>
        <a:xfrm>
          <a:off x="0" y="0"/>
          <a:ext cx="0" cy="0"/>
          <a:chOff x="0" y="0"/>
          <a:chExt cx="0" cy="0"/>
        </a:xfrm>
      </p:grpSpPr>
      <p:sp>
        <p:nvSpPr>
          <p:cNvPr id="668" name="Google Shape;668;p8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69" name="Google Shape;669;p8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 name="Shape 107"/>
        <p:cNvGrpSpPr/>
        <p:nvPr/>
      </p:nvGrpSpPr>
      <p:grpSpPr>
        <a:xfrm>
          <a:off x="0" y="0"/>
          <a:ext cx="0" cy="0"/>
          <a:chOff x="0" y="0"/>
          <a:chExt cx="0" cy="0"/>
        </a:xfrm>
      </p:grpSpPr>
      <p:sp>
        <p:nvSpPr>
          <p:cNvPr id="108" name="Google Shape;108;p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09" name="Google Shape;109;p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9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75" name="Shape 675"/>
        <p:cNvGrpSpPr/>
        <p:nvPr/>
      </p:nvGrpSpPr>
      <p:grpSpPr>
        <a:xfrm>
          <a:off x="0" y="0"/>
          <a:ext cx="0" cy="0"/>
          <a:chOff x="0" y="0"/>
          <a:chExt cx="0" cy="0"/>
        </a:xfrm>
      </p:grpSpPr>
      <p:sp>
        <p:nvSpPr>
          <p:cNvPr id="676" name="Google Shape;676;p9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77" name="Google Shape;677;p9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9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1" name="Shape 681"/>
        <p:cNvGrpSpPr/>
        <p:nvPr/>
      </p:nvGrpSpPr>
      <p:grpSpPr>
        <a:xfrm>
          <a:off x="0" y="0"/>
          <a:ext cx="0" cy="0"/>
          <a:chOff x="0" y="0"/>
          <a:chExt cx="0" cy="0"/>
        </a:xfrm>
      </p:grpSpPr>
      <p:sp>
        <p:nvSpPr>
          <p:cNvPr id="682" name="Google Shape;682;p9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83" name="Google Shape;683;p9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9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9" name="Shape 689"/>
        <p:cNvGrpSpPr/>
        <p:nvPr/>
      </p:nvGrpSpPr>
      <p:grpSpPr>
        <a:xfrm>
          <a:off x="0" y="0"/>
          <a:ext cx="0" cy="0"/>
          <a:chOff x="0" y="0"/>
          <a:chExt cx="0" cy="0"/>
        </a:xfrm>
      </p:grpSpPr>
      <p:sp>
        <p:nvSpPr>
          <p:cNvPr id="690" name="Google Shape;690;p9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91" name="Google Shape;691;p9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9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5" name="Shape 695"/>
        <p:cNvGrpSpPr/>
        <p:nvPr/>
      </p:nvGrpSpPr>
      <p:grpSpPr>
        <a:xfrm>
          <a:off x="0" y="0"/>
          <a:ext cx="0" cy="0"/>
          <a:chOff x="0" y="0"/>
          <a:chExt cx="0" cy="0"/>
        </a:xfrm>
      </p:grpSpPr>
      <p:sp>
        <p:nvSpPr>
          <p:cNvPr id="696" name="Google Shape;696;p9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97" name="Google Shape;697;p9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9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03" name="Shape 703"/>
        <p:cNvGrpSpPr/>
        <p:nvPr/>
      </p:nvGrpSpPr>
      <p:grpSpPr>
        <a:xfrm>
          <a:off x="0" y="0"/>
          <a:ext cx="0" cy="0"/>
          <a:chOff x="0" y="0"/>
          <a:chExt cx="0" cy="0"/>
        </a:xfrm>
      </p:grpSpPr>
      <p:sp>
        <p:nvSpPr>
          <p:cNvPr id="704" name="Google Shape;704;p9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705" name="Google Shape;705;p9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9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09" name="Shape 709"/>
        <p:cNvGrpSpPr/>
        <p:nvPr/>
      </p:nvGrpSpPr>
      <p:grpSpPr>
        <a:xfrm>
          <a:off x="0" y="0"/>
          <a:ext cx="0" cy="0"/>
          <a:chOff x="0" y="0"/>
          <a:chExt cx="0" cy="0"/>
        </a:xfrm>
      </p:grpSpPr>
      <p:sp>
        <p:nvSpPr>
          <p:cNvPr id="710" name="Google Shape;710;p9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711" name="Google Shape;711;p9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9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7" name="Shape 717"/>
        <p:cNvGrpSpPr/>
        <p:nvPr/>
      </p:nvGrpSpPr>
      <p:grpSpPr>
        <a:xfrm>
          <a:off x="0" y="0"/>
          <a:ext cx="0" cy="0"/>
          <a:chOff x="0" y="0"/>
          <a:chExt cx="0" cy="0"/>
        </a:xfrm>
      </p:grpSpPr>
      <p:sp>
        <p:nvSpPr>
          <p:cNvPr id="718" name="Google Shape;718;p9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719" name="Google Shape;719;p9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9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23" name="Shape 723"/>
        <p:cNvGrpSpPr/>
        <p:nvPr/>
      </p:nvGrpSpPr>
      <p:grpSpPr>
        <a:xfrm>
          <a:off x="0" y="0"/>
          <a:ext cx="0" cy="0"/>
          <a:chOff x="0" y="0"/>
          <a:chExt cx="0" cy="0"/>
        </a:xfrm>
      </p:grpSpPr>
      <p:sp>
        <p:nvSpPr>
          <p:cNvPr id="724" name="Google Shape;724;p9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725" name="Google Shape;725;p9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9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31" name="Shape 731"/>
        <p:cNvGrpSpPr/>
        <p:nvPr/>
      </p:nvGrpSpPr>
      <p:grpSpPr>
        <a:xfrm>
          <a:off x="0" y="0"/>
          <a:ext cx="0" cy="0"/>
          <a:chOff x="0" y="0"/>
          <a:chExt cx="0" cy="0"/>
        </a:xfrm>
      </p:grpSpPr>
      <p:sp>
        <p:nvSpPr>
          <p:cNvPr id="732" name="Google Shape;732;p9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733" name="Google Shape;733;p9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9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37" name="Shape 737"/>
        <p:cNvGrpSpPr/>
        <p:nvPr/>
      </p:nvGrpSpPr>
      <p:grpSpPr>
        <a:xfrm>
          <a:off x="0" y="0"/>
          <a:ext cx="0" cy="0"/>
          <a:chOff x="0" y="0"/>
          <a:chExt cx="0" cy="0"/>
        </a:xfrm>
      </p:grpSpPr>
      <p:sp>
        <p:nvSpPr>
          <p:cNvPr id="738" name="Google Shape;738;p9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739" name="Google Shape;739;p9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103"/>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11" name="Google Shape;11;p103"/>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10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2"/>
          <p:cNvSpPr txBox="1"/>
          <p:nvPr>
            <p:ph hasCustomPrompt="1" type="title"/>
          </p:nvPr>
        </p:nvSpPr>
        <p:spPr>
          <a:xfrm>
            <a:off x="311700" y="1106125"/>
            <a:ext cx="8520600" cy="19635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2"/>
          <p:cNvSpPr txBox="1"/>
          <p:nvPr>
            <p:ph idx="1" type="body"/>
          </p:nvPr>
        </p:nvSpPr>
        <p:spPr>
          <a:xfrm>
            <a:off x="311700" y="3152225"/>
            <a:ext cx="8520600" cy="1300800"/>
          </a:xfrm>
          <a:prstGeom prst="rect">
            <a:avLst/>
          </a:prstGeom>
          <a:noFill/>
          <a:ln>
            <a:noFill/>
          </a:ln>
        </p:spPr>
        <p:txBody>
          <a:bodyPr anchorCtr="0" anchor="t" bIns="91425" lIns="91425" spcFirstLastPara="1" rIns="91425" wrap="square" tIns="91425">
            <a:normAutofit/>
          </a:bodyPr>
          <a:lstStyle>
            <a:lvl1pPr indent="-342900" lvl="0" marL="457200" algn="ctr">
              <a:lnSpc>
                <a:spcPct val="115000"/>
              </a:lnSpc>
              <a:spcBef>
                <a:spcPts val="0"/>
              </a:spcBef>
              <a:spcAft>
                <a:spcPts val="0"/>
              </a:spcAft>
              <a:buSzPts val="1800"/>
              <a:buChar char="●"/>
              <a:defRPr/>
            </a:lvl1pPr>
            <a:lvl2pPr indent="-317500" lvl="1" marL="914400" algn="ctr">
              <a:lnSpc>
                <a:spcPct val="115000"/>
              </a:lnSpc>
              <a:spcBef>
                <a:spcPts val="0"/>
              </a:spcBef>
              <a:spcAft>
                <a:spcPts val="0"/>
              </a:spcAft>
              <a:buSzPts val="1400"/>
              <a:buChar char="○"/>
              <a:defRPr/>
            </a:lvl2pPr>
            <a:lvl3pPr indent="-317500" lvl="2" marL="1371600" algn="ctr">
              <a:lnSpc>
                <a:spcPct val="115000"/>
              </a:lnSpc>
              <a:spcBef>
                <a:spcPts val="0"/>
              </a:spcBef>
              <a:spcAft>
                <a:spcPts val="0"/>
              </a:spcAft>
              <a:buSzPts val="1400"/>
              <a:buChar char="■"/>
              <a:defRPr/>
            </a:lvl3pPr>
            <a:lvl4pPr indent="-317500" lvl="3" marL="1828800" algn="ctr">
              <a:lnSpc>
                <a:spcPct val="115000"/>
              </a:lnSpc>
              <a:spcBef>
                <a:spcPts val="0"/>
              </a:spcBef>
              <a:spcAft>
                <a:spcPts val="0"/>
              </a:spcAft>
              <a:buSzPts val="1400"/>
              <a:buChar char="●"/>
              <a:defRPr/>
            </a:lvl4pPr>
            <a:lvl5pPr indent="-317500" lvl="4" marL="2286000" algn="ctr">
              <a:lnSpc>
                <a:spcPct val="115000"/>
              </a:lnSpc>
              <a:spcBef>
                <a:spcPts val="0"/>
              </a:spcBef>
              <a:spcAft>
                <a:spcPts val="0"/>
              </a:spcAft>
              <a:buSzPts val="1400"/>
              <a:buChar char="○"/>
              <a:defRPr/>
            </a:lvl5pPr>
            <a:lvl6pPr indent="-317500" lvl="5" marL="2743200" algn="ctr">
              <a:lnSpc>
                <a:spcPct val="115000"/>
              </a:lnSpc>
              <a:spcBef>
                <a:spcPts val="0"/>
              </a:spcBef>
              <a:spcAft>
                <a:spcPts val="0"/>
              </a:spcAft>
              <a:buSzPts val="1400"/>
              <a:buChar char="■"/>
              <a:defRPr/>
            </a:lvl6pPr>
            <a:lvl7pPr indent="-317500" lvl="6" marL="3200400" algn="ctr">
              <a:lnSpc>
                <a:spcPct val="115000"/>
              </a:lnSpc>
              <a:spcBef>
                <a:spcPts val="0"/>
              </a:spcBef>
              <a:spcAft>
                <a:spcPts val="0"/>
              </a:spcAft>
              <a:buSzPts val="1400"/>
              <a:buChar char="●"/>
              <a:defRPr/>
            </a:lvl7pPr>
            <a:lvl8pPr indent="-317500" lvl="7" marL="3657600" algn="ctr">
              <a:lnSpc>
                <a:spcPct val="115000"/>
              </a:lnSpc>
              <a:spcBef>
                <a:spcPts val="0"/>
              </a:spcBef>
              <a:spcAft>
                <a:spcPts val="0"/>
              </a:spcAft>
              <a:buSzPts val="1400"/>
              <a:buChar char="○"/>
              <a:defRPr/>
            </a:lvl8pPr>
            <a:lvl9pPr indent="-317500" lvl="8" marL="4114800" algn="ctr">
              <a:lnSpc>
                <a:spcPct val="115000"/>
              </a:lnSpc>
              <a:spcBef>
                <a:spcPts val="0"/>
              </a:spcBef>
              <a:spcAft>
                <a:spcPts val="0"/>
              </a:spcAft>
              <a:buSzPts val="1400"/>
              <a:buChar char="■"/>
              <a:defRPr/>
            </a:lvl9pPr>
          </a:lstStyle>
          <a:p/>
        </p:txBody>
      </p:sp>
      <p:sp>
        <p:nvSpPr>
          <p:cNvPr id="47" name="Google Shape;47;p112"/>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1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104"/>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p:txBody>
      </p:sp>
      <p:sp>
        <p:nvSpPr>
          <p:cNvPr id="15" name="Google Shape;15;p104"/>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105"/>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8" name="Google Shape;18;p105"/>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19" name="Google Shape;19;p105"/>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106"/>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2" name="Google Shape;22;p106"/>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rm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23" name="Google Shape;23;p106"/>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rm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24" name="Google Shape;24;p106"/>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107"/>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7" name="Google Shape;27;p10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108"/>
          <p:cNvSpPr txBox="1"/>
          <p:nvPr>
            <p:ph type="title"/>
          </p:nvPr>
        </p:nvSpPr>
        <p:spPr>
          <a:xfrm>
            <a:off x="311700" y="555600"/>
            <a:ext cx="2808000" cy="755700"/>
          </a:xfrm>
          <a:prstGeom prst="rect">
            <a:avLst/>
          </a:prstGeom>
          <a:noFill/>
          <a:ln>
            <a:noFill/>
          </a:ln>
        </p:spPr>
        <p:txBody>
          <a:bodyPr anchorCtr="0" anchor="b" bIns="91425" lIns="91425" spcFirstLastPara="1" rIns="91425" wrap="square" tIns="91425">
            <a:norm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30" name="Google Shape;30;p108"/>
          <p:cNvSpPr txBox="1"/>
          <p:nvPr>
            <p:ph idx="1" type="body"/>
          </p:nvPr>
        </p:nvSpPr>
        <p:spPr>
          <a:xfrm>
            <a:off x="311700" y="1389600"/>
            <a:ext cx="2808000" cy="3179400"/>
          </a:xfrm>
          <a:prstGeom prst="rect">
            <a:avLst/>
          </a:prstGeom>
          <a:noFill/>
          <a:ln>
            <a:noFill/>
          </a:ln>
        </p:spPr>
        <p:txBody>
          <a:bodyPr anchorCtr="0" anchor="t" bIns="91425" lIns="91425" spcFirstLastPara="1" rIns="91425" wrap="square" tIns="91425">
            <a:normAutofit/>
          </a:bodyPr>
          <a:lstStyle>
            <a:lvl1pPr indent="-304800" lvl="0" marL="457200" algn="l">
              <a:lnSpc>
                <a:spcPct val="115000"/>
              </a:lnSpc>
              <a:spcBef>
                <a:spcPts val="0"/>
              </a:spcBef>
              <a:spcAft>
                <a:spcPts val="0"/>
              </a:spcAft>
              <a:buSzPts val="1200"/>
              <a:buChar char="●"/>
              <a:defRPr sz="12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31" name="Google Shape;31;p10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109"/>
          <p:cNvSpPr txBox="1"/>
          <p:nvPr>
            <p:ph type="title"/>
          </p:nvPr>
        </p:nvSpPr>
        <p:spPr>
          <a:xfrm>
            <a:off x="490250" y="450150"/>
            <a:ext cx="6367800" cy="4090800"/>
          </a:xfrm>
          <a:prstGeom prst="rect">
            <a:avLst/>
          </a:prstGeom>
          <a:noFill/>
          <a:ln>
            <a:noFill/>
          </a:ln>
        </p:spPr>
        <p:txBody>
          <a:bodyPr anchorCtr="0" anchor="ctr" bIns="91425" lIns="91425" spcFirstLastPara="1" rIns="91425" wrap="square" tIns="91425">
            <a:norm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
        <p:nvSpPr>
          <p:cNvPr id="34" name="Google Shape;34;p109"/>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110"/>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 name="Google Shape;37;p110"/>
          <p:cNvSpPr txBox="1"/>
          <p:nvPr>
            <p:ph type="title"/>
          </p:nvPr>
        </p:nvSpPr>
        <p:spPr>
          <a:xfrm>
            <a:off x="265500" y="1233175"/>
            <a:ext cx="4045200" cy="14823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p:txBody>
      </p:sp>
      <p:sp>
        <p:nvSpPr>
          <p:cNvPr id="38" name="Google Shape;38;p110"/>
          <p:cNvSpPr txBox="1"/>
          <p:nvPr>
            <p:ph idx="1" type="subTitle"/>
          </p:nvPr>
        </p:nvSpPr>
        <p:spPr>
          <a:xfrm>
            <a:off x="265500" y="2803075"/>
            <a:ext cx="4045200" cy="12351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110"/>
          <p:cNvSpPr txBox="1"/>
          <p:nvPr>
            <p:ph idx="2" type="body"/>
          </p:nvPr>
        </p:nvSpPr>
        <p:spPr>
          <a:xfrm>
            <a:off x="4939500" y="724075"/>
            <a:ext cx="3837000" cy="3695100"/>
          </a:xfrm>
          <a:prstGeom prst="rect">
            <a:avLst/>
          </a:prstGeom>
          <a:noFill/>
          <a:ln>
            <a:noFill/>
          </a:ln>
        </p:spPr>
        <p:txBody>
          <a:bodyPr anchorCtr="0" anchor="ctr" bIns="91425" lIns="91425" spcFirstLastPara="1" rIns="91425" wrap="square" tIns="91425">
            <a:norm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40" name="Google Shape;40;p110"/>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11"/>
          <p:cNvSpPr txBox="1"/>
          <p:nvPr>
            <p:ph idx="1" type="body"/>
          </p:nvPr>
        </p:nvSpPr>
        <p:spPr>
          <a:xfrm>
            <a:off x="311700" y="4230575"/>
            <a:ext cx="5998800" cy="605100"/>
          </a:xfrm>
          <a:prstGeom prst="rect">
            <a:avLst/>
          </a:prstGeom>
          <a:noFill/>
          <a:ln>
            <a:noFill/>
          </a:ln>
        </p:spPr>
        <p:txBody>
          <a:bodyPr anchorCtr="0" anchor="ctr" bIns="91425" lIns="91425" spcFirstLastPara="1" rIns="91425" wrap="square" tIns="91425">
            <a:normAutofit/>
          </a:bodyPr>
          <a:lstStyle>
            <a:lvl1pPr indent="-228600" lvl="0" marL="457200" algn="l">
              <a:lnSpc>
                <a:spcPct val="100000"/>
              </a:lnSpc>
              <a:spcBef>
                <a:spcPts val="0"/>
              </a:spcBef>
              <a:spcAft>
                <a:spcPts val="0"/>
              </a:spcAft>
              <a:buSzPts val="1800"/>
              <a:buNone/>
              <a:defRPr/>
            </a:lvl1pPr>
          </a:lstStyle>
          <a:p/>
        </p:txBody>
      </p:sp>
      <p:sp>
        <p:nvSpPr>
          <p:cNvPr id="43" name="Google Shape;43;p11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02"/>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9pPr>
          </a:lstStyle>
          <a:p/>
        </p:txBody>
      </p:sp>
      <p:sp>
        <p:nvSpPr>
          <p:cNvPr id="7" name="Google Shape;7;p102"/>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marR="0" rtl="0" algn="l">
              <a:lnSpc>
                <a:spcPct val="115000"/>
              </a:lnSpc>
              <a:spcBef>
                <a:spcPts val="0"/>
              </a:spcBef>
              <a:spcAft>
                <a:spcPts val="0"/>
              </a:spcAft>
              <a:buClr>
                <a:schemeClr val="dk2"/>
              </a:buClr>
              <a:buSzPts val="1800"/>
              <a:buFont typeface="Arial"/>
              <a:buChar char="●"/>
              <a:defRPr b="0" i="0" sz="1800" u="none" cap="none" strike="noStrike">
                <a:solidFill>
                  <a:schemeClr val="dk2"/>
                </a:solidFill>
                <a:latin typeface="Arial"/>
                <a:ea typeface="Arial"/>
                <a:cs typeface="Arial"/>
                <a:sym typeface="Arial"/>
              </a:defRPr>
            </a:lvl1pPr>
            <a:lvl2pPr indent="-317500" lvl="1" marL="9144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2pPr>
            <a:lvl3pPr indent="-317500" lvl="2" marL="13716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3pPr>
            <a:lvl4pPr indent="-317500" lvl="3" marL="18288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4pPr>
            <a:lvl5pPr indent="-317500" lvl="4" marL="22860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5pPr>
            <a:lvl6pPr indent="-317500" lvl="5" marL="27432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6pPr>
            <a:lvl7pPr indent="-317500" lvl="6" marL="32004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7pPr>
            <a:lvl8pPr indent="-317500" lvl="7" marL="36576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8pPr>
            <a:lvl9pPr indent="-317500" lvl="8" marL="41148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9pPr>
          </a:lstStyle>
          <a:p/>
        </p:txBody>
      </p:sp>
      <p:sp>
        <p:nvSpPr>
          <p:cNvPr id="8" name="Google Shape;8;p102"/>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mc:Choice Requires="p14">
      <p:transition spd="slow" p14:dur="1000">
        <p14:flip dir="l"/>
      </p:transition>
    </mc:Choice>
    <mc:Fallback>
      <p:transition spd="slow">
        <p:fade/>
      </p:transition>
    </mc:Fallback>
  </mc:AlternateConten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0.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5.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8.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0.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4.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5.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6.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8.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0.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3.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4.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5.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6.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8.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0.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1.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3.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4.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5.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6.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7.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8.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0.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1.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3.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4.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5.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6.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7.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8.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0.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1.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3.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4.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5.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6.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7.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8.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grpSp>
        <p:nvGrpSpPr>
          <p:cNvPr id="54" name="Google Shape;54;p1"/>
          <p:cNvGrpSpPr/>
          <p:nvPr/>
        </p:nvGrpSpPr>
        <p:grpSpPr>
          <a:xfrm>
            <a:off x="0" y="-10950"/>
            <a:ext cx="9144000" cy="5165400"/>
            <a:chOff x="0" y="0"/>
            <a:chExt cx="9144000" cy="5165400"/>
          </a:xfrm>
        </p:grpSpPr>
        <p:sp>
          <p:nvSpPr>
            <p:cNvPr id="55" name="Google Shape;55;p1"/>
            <p:cNvSpPr/>
            <p:nvPr/>
          </p:nvSpPr>
          <p:spPr>
            <a:xfrm>
              <a:off x="0" y="0"/>
              <a:ext cx="9144000" cy="5165400"/>
            </a:xfrm>
            <a:prstGeom prst="rect">
              <a:avLst/>
            </a:prstGeom>
            <a:solidFill>
              <a:srgbClr val="1F5D7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1F5D7E"/>
                </a:solidFill>
                <a:latin typeface="Arial"/>
                <a:ea typeface="Arial"/>
                <a:cs typeface="Arial"/>
                <a:sym typeface="Arial"/>
              </a:endParaRPr>
            </a:p>
          </p:txBody>
        </p:sp>
        <p:sp>
          <p:nvSpPr>
            <p:cNvPr id="56" name="Google Shape;56;p1"/>
            <p:cNvSpPr/>
            <p:nvPr/>
          </p:nvSpPr>
          <p:spPr>
            <a:xfrm>
              <a:off x="262825" y="251875"/>
              <a:ext cx="8651100" cy="4686900"/>
            </a:xfrm>
            <a:prstGeom prst="rect">
              <a:avLst/>
            </a:pr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57" name="Google Shape;57;p1"/>
          <p:cNvSpPr txBox="1"/>
          <p:nvPr>
            <p:ph type="ctrTitle"/>
          </p:nvPr>
        </p:nvSpPr>
        <p:spPr>
          <a:xfrm>
            <a:off x="311700" y="1548750"/>
            <a:ext cx="8520600" cy="1023000"/>
          </a:xfrm>
          <a:prstGeom prst="rect">
            <a:avLst/>
          </a:prstGeom>
          <a:noFill/>
          <a:ln>
            <a:noFill/>
          </a:ln>
        </p:spPr>
        <p:txBody>
          <a:bodyPr anchorCtr="0" anchor="b" bIns="91425" lIns="91425" spcFirstLastPara="1" rIns="91425" wrap="square" tIns="91425">
            <a:normAutofit/>
          </a:bodyPr>
          <a:lstStyle/>
          <a:p>
            <a:pPr indent="0" lvl="0" marL="0" rtl="0" algn="ctr">
              <a:lnSpc>
                <a:spcPct val="100000"/>
              </a:lnSpc>
              <a:spcBef>
                <a:spcPts val="0"/>
              </a:spcBef>
              <a:spcAft>
                <a:spcPts val="0"/>
              </a:spcAft>
              <a:buSzPts val="5200"/>
              <a:buNone/>
            </a:pPr>
            <a:r>
              <a:rPr b="1" lang="en">
                <a:solidFill>
                  <a:srgbClr val="1F5D7E"/>
                </a:solidFill>
                <a:latin typeface="PT Sans"/>
                <a:ea typeface="PT Sans"/>
                <a:cs typeface="PT Sans"/>
                <a:sym typeface="PT Sans"/>
              </a:rPr>
              <a:t>50 Real Estate Flashcards</a:t>
            </a:r>
            <a:endParaRPr b="1">
              <a:solidFill>
                <a:srgbClr val="1F5D7E"/>
              </a:solidFill>
              <a:latin typeface="PT Sans"/>
              <a:ea typeface="PT Sans"/>
              <a:cs typeface="PT Sans"/>
              <a:sym typeface="PT Sans"/>
            </a:endParaRPr>
          </a:p>
        </p:txBody>
      </p:sp>
      <p:pic>
        <p:nvPicPr>
          <p:cNvPr id="58" name="Google Shape;58;p1"/>
          <p:cNvPicPr preferRelativeResize="0"/>
          <p:nvPr/>
        </p:nvPicPr>
        <p:blipFill rotWithShape="1">
          <a:blip r:embed="rId3">
            <a:alphaModFix/>
          </a:blip>
          <a:srcRect b="0" l="0" r="0" t="0"/>
          <a:stretch/>
        </p:blipFill>
        <p:spPr>
          <a:xfrm>
            <a:off x="2332550" y="2838975"/>
            <a:ext cx="4478900" cy="954275"/>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8" name="Shape 118"/>
        <p:cNvGrpSpPr/>
        <p:nvPr/>
      </p:nvGrpSpPr>
      <p:grpSpPr>
        <a:xfrm>
          <a:off x="0" y="0"/>
          <a:ext cx="0" cy="0"/>
          <a:chOff x="0" y="0"/>
          <a:chExt cx="0" cy="0"/>
        </a:xfrm>
      </p:grpSpPr>
      <p:sp>
        <p:nvSpPr>
          <p:cNvPr id="119" name="Google Shape;119;p10"/>
          <p:cNvSpPr/>
          <p:nvPr/>
        </p:nvSpPr>
        <p:spPr>
          <a:xfrm>
            <a:off x="0" y="0"/>
            <a:ext cx="9144000" cy="5165400"/>
          </a:xfrm>
          <a:prstGeom prst="rect">
            <a:avLst/>
          </a:prstGeom>
          <a:solidFill>
            <a:srgbClr val="1F5D7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1F5D7E"/>
              </a:solidFill>
              <a:latin typeface="Arial"/>
              <a:ea typeface="Arial"/>
              <a:cs typeface="Arial"/>
              <a:sym typeface="Arial"/>
            </a:endParaRPr>
          </a:p>
        </p:txBody>
      </p:sp>
      <p:sp>
        <p:nvSpPr>
          <p:cNvPr id="120" name="Google Shape;120;p10"/>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Clr>
                <a:schemeClr val="dk1"/>
              </a:buClr>
              <a:buSzPts val="1100"/>
              <a:buFont typeface="Arial"/>
              <a:buNone/>
            </a:pPr>
            <a:r>
              <a:rPr b="1" lang="en" sz="2400">
                <a:solidFill>
                  <a:schemeClr val="lt1"/>
                </a:solidFill>
                <a:latin typeface="PT Sans"/>
                <a:ea typeface="PT Sans"/>
                <a:cs typeface="PT Sans"/>
                <a:sym typeface="PT Sans"/>
              </a:rPr>
              <a:t>Is an old department store converted into shopping space on the first floor and apartments on the second floor an example of non-conforming use?</a:t>
            </a:r>
            <a:endParaRPr b="1" sz="2400">
              <a:solidFill>
                <a:schemeClr val="lt1"/>
              </a:solidFill>
              <a:latin typeface="PT Sans"/>
              <a:ea typeface="PT Sans"/>
              <a:cs typeface="PT Sans"/>
              <a:sym typeface="PT Sans"/>
            </a:endParaRPr>
          </a:p>
        </p:txBody>
      </p:sp>
    </p:spTree>
  </p:cSld>
  <p:clrMapOvr>
    <a:masterClrMapping/>
  </p:clrMapOvr>
</p:sld>
</file>

<file path=ppt/slides/slide10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48" name="Shape 748"/>
        <p:cNvGrpSpPr/>
        <p:nvPr/>
      </p:nvGrpSpPr>
      <p:grpSpPr>
        <a:xfrm>
          <a:off x="0" y="0"/>
          <a:ext cx="0" cy="0"/>
          <a:chOff x="0" y="0"/>
          <a:chExt cx="0" cy="0"/>
        </a:xfrm>
      </p:grpSpPr>
      <p:sp>
        <p:nvSpPr>
          <p:cNvPr id="749" name="Google Shape;749;p100"/>
          <p:cNvSpPr/>
          <p:nvPr/>
        </p:nvSpPr>
        <p:spPr>
          <a:xfrm>
            <a:off x="0" y="0"/>
            <a:ext cx="9144000" cy="5165400"/>
          </a:xfrm>
          <a:prstGeom prst="rect">
            <a:avLst/>
          </a:prstGeom>
          <a:solidFill>
            <a:srgbClr val="1F5D7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1F5D7E"/>
              </a:solidFill>
              <a:latin typeface="Arial"/>
              <a:ea typeface="Arial"/>
              <a:cs typeface="Arial"/>
              <a:sym typeface="Arial"/>
            </a:endParaRPr>
          </a:p>
        </p:txBody>
      </p:sp>
      <p:sp>
        <p:nvSpPr>
          <p:cNvPr id="750" name="Google Shape;750;p100"/>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Clr>
                <a:schemeClr val="dk1"/>
              </a:buClr>
              <a:buSzPts val="1100"/>
              <a:buFont typeface="Arial"/>
              <a:buNone/>
            </a:pPr>
            <a:r>
              <a:rPr b="1" lang="en" sz="2400">
                <a:solidFill>
                  <a:schemeClr val="lt1"/>
                </a:solidFill>
                <a:latin typeface="PT Sans"/>
                <a:ea typeface="PT Sans"/>
                <a:cs typeface="PT Sans"/>
                <a:sym typeface="PT Sans"/>
              </a:rPr>
              <a:t>True/False:</a:t>
            </a:r>
            <a:r>
              <a:rPr b="1" lang="en" sz="2400">
                <a:solidFill>
                  <a:schemeClr val="lt1"/>
                </a:solidFill>
                <a:latin typeface="PT Sans"/>
                <a:ea typeface="PT Sans"/>
                <a:cs typeface="PT Sans"/>
                <a:sym typeface="PT Sans"/>
              </a:rPr>
              <a:t> You can share the reasons why a seller is putting a property on the market.</a:t>
            </a:r>
            <a:endParaRPr b="1" sz="2400">
              <a:solidFill>
                <a:schemeClr val="lt1"/>
              </a:solidFill>
              <a:latin typeface="PT Sans"/>
              <a:ea typeface="PT Sans"/>
              <a:cs typeface="PT Sans"/>
              <a:sym typeface="PT Sans"/>
            </a:endParaRPr>
          </a:p>
        </p:txBody>
      </p:sp>
    </p:spTree>
  </p:cSld>
  <p:clrMapOvr>
    <a:masterClrMapping/>
  </p:clrMapOvr>
</p:sld>
</file>

<file path=ppt/slides/slide10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54" name="Shape 754"/>
        <p:cNvGrpSpPr/>
        <p:nvPr/>
      </p:nvGrpSpPr>
      <p:grpSpPr>
        <a:xfrm>
          <a:off x="0" y="0"/>
          <a:ext cx="0" cy="0"/>
          <a:chOff x="0" y="0"/>
          <a:chExt cx="0" cy="0"/>
        </a:xfrm>
      </p:grpSpPr>
      <p:grpSp>
        <p:nvGrpSpPr>
          <p:cNvPr id="755" name="Google Shape;755;p101"/>
          <p:cNvGrpSpPr/>
          <p:nvPr/>
        </p:nvGrpSpPr>
        <p:grpSpPr>
          <a:xfrm>
            <a:off x="0" y="0"/>
            <a:ext cx="9144000" cy="5165400"/>
            <a:chOff x="0" y="0"/>
            <a:chExt cx="9144000" cy="5165400"/>
          </a:xfrm>
        </p:grpSpPr>
        <p:sp>
          <p:nvSpPr>
            <p:cNvPr id="756" name="Google Shape;756;p101"/>
            <p:cNvSpPr/>
            <p:nvPr/>
          </p:nvSpPr>
          <p:spPr>
            <a:xfrm>
              <a:off x="0" y="0"/>
              <a:ext cx="9144000" cy="5165400"/>
            </a:xfrm>
            <a:prstGeom prst="rect">
              <a:avLst/>
            </a:prstGeom>
            <a:solidFill>
              <a:srgbClr val="1F5D7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1F5D7E"/>
                </a:solidFill>
                <a:latin typeface="Arial"/>
                <a:ea typeface="Arial"/>
                <a:cs typeface="Arial"/>
                <a:sym typeface="Arial"/>
              </a:endParaRPr>
            </a:p>
          </p:txBody>
        </p:sp>
        <p:sp>
          <p:nvSpPr>
            <p:cNvPr id="757" name="Google Shape;757;p101"/>
            <p:cNvSpPr/>
            <p:nvPr/>
          </p:nvSpPr>
          <p:spPr>
            <a:xfrm>
              <a:off x="262825" y="251875"/>
              <a:ext cx="8651100" cy="4686900"/>
            </a:xfrm>
            <a:prstGeom prst="rect">
              <a:avLst/>
            </a:pr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758" name="Google Shape;758;p101"/>
          <p:cNvSpPr txBox="1"/>
          <p:nvPr>
            <p:ph type="title"/>
          </p:nvPr>
        </p:nvSpPr>
        <p:spPr>
          <a:xfrm>
            <a:off x="1067700" y="2150850"/>
            <a:ext cx="7008600" cy="841800"/>
          </a:xfrm>
          <a:prstGeom prst="rect">
            <a:avLst/>
          </a:prstGeom>
          <a:noFill/>
          <a:ln>
            <a:noFill/>
          </a:ln>
        </p:spPr>
        <p:txBody>
          <a:bodyPr anchorCtr="0" anchor="ctr" bIns="91425" lIns="91425" spcFirstLastPara="1" rIns="91425" wrap="square" tIns="91425">
            <a:normAutofit fontScale="90000"/>
          </a:bodyPr>
          <a:lstStyle/>
          <a:p>
            <a:pPr indent="0" lvl="0" marL="0" rtl="0" algn="ctr">
              <a:lnSpc>
                <a:spcPct val="100000"/>
              </a:lnSpc>
              <a:spcBef>
                <a:spcPts val="0"/>
              </a:spcBef>
              <a:spcAft>
                <a:spcPts val="0"/>
              </a:spcAft>
              <a:buClr>
                <a:schemeClr val="dk1"/>
              </a:buClr>
              <a:buSzPct val="45833"/>
              <a:buFont typeface="Arial"/>
              <a:buNone/>
            </a:pPr>
            <a:r>
              <a:rPr b="1" lang="en" sz="2400">
                <a:solidFill>
                  <a:srgbClr val="1F5D7E"/>
                </a:solidFill>
                <a:latin typeface="PT Sans"/>
                <a:ea typeface="PT Sans"/>
                <a:cs typeface="PT Sans"/>
                <a:sym typeface="PT Sans"/>
              </a:rPr>
              <a:t>False.</a:t>
            </a:r>
            <a:r>
              <a:rPr lang="en" sz="2400">
                <a:solidFill>
                  <a:srgbClr val="1F5D7E"/>
                </a:solidFill>
                <a:latin typeface="PT Sans"/>
                <a:ea typeface="PT Sans"/>
                <a:cs typeface="PT Sans"/>
                <a:sym typeface="PT Sans"/>
              </a:rPr>
              <a:t> Clients have an expectation of privacy that should not be violated.</a:t>
            </a:r>
            <a:endParaRPr>
              <a:solidFill>
                <a:srgbClr val="1F5D7E"/>
              </a:solidFill>
              <a:latin typeface="PT Sans"/>
              <a:ea typeface="PT Sans"/>
              <a:cs typeface="PT Sans"/>
              <a:sym typeface="PT Sans"/>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 name="Shape 124"/>
        <p:cNvGrpSpPr/>
        <p:nvPr/>
      </p:nvGrpSpPr>
      <p:grpSpPr>
        <a:xfrm>
          <a:off x="0" y="0"/>
          <a:ext cx="0" cy="0"/>
          <a:chOff x="0" y="0"/>
          <a:chExt cx="0" cy="0"/>
        </a:xfrm>
      </p:grpSpPr>
      <p:grpSp>
        <p:nvGrpSpPr>
          <p:cNvPr id="125" name="Google Shape;125;p11"/>
          <p:cNvGrpSpPr/>
          <p:nvPr/>
        </p:nvGrpSpPr>
        <p:grpSpPr>
          <a:xfrm>
            <a:off x="0" y="0"/>
            <a:ext cx="9144000" cy="5165400"/>
            <a:chOff x="0" y="0"/>
            <a:chExt cx="9144000" cy="5165400"/>
          </a:xfrm>
        </p:grpSpPr>
        <p:sp>
          <p:nvSpPr>
            <p:cNvPr id="126" name="Google Shape;126;p11"/>
            <p:cNvSpPr/>
            <p:nvPr/>
          </p:nvSpPr>
          <p:spPr>
            <a:xfrm>
              <a:off x="0" y="0"/>
              <a:ext cx="9144000" cy="5165400"/>
            </a:xfrm>
            <a:prstGeom prst="rect">
              <a:avLst/>
            </a:prstGeom>
            <a:solidFill>
              <a:srgbClr val="1F5D7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1F5D7E"/>
                </a:solidFill>
                <a:latin typeface="Arial"/>
                <a:ea typeface="Arial"/>
                <a:cs typeface="Arial"/>
                <a:sym typeface="Arial"/>
              </a:endParaRPr>
            </a:p>
          </p:txBody>
        </p:sp>
        <p:sp>
          <p:nvSpPr>
            <p:cNvPr id="127" name="Google Shape;127;p11"/>
            <p:cNvSpPr/>
            <p:nvPr/>
          </p:nvSpPr>
          <p:spPr>
            <a:xfrm>
              <a:off x="262825" y="251875"/>
              <a:ext cx="8651100" cy="4686900"/>
            </a:xfrm>
            <a:prstGeom prst="rect">
              <a:avLst/>
            </a:pr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28" name="Google Shape;128;p11"/>
          <p:cNvSpPr txBox="1"/>
          <p:nvPr>
            <p:ph type="title"/>
          </p:nvPr>
        </p:nvSpPr>
        <p:spPr>
          <a:xfrm>
            <a:off x="974700" y="2150850"/>
            <a:ext cx="7194600" cy="841800"/>
          </a:xfrm>
          <a:prstGeom prst="rect">
            <a:avLst/>
          </a:prstGeom>
          <a:noFill/>
          <a:ln>
            <a:noFill/>
          </a:ln>
        </p:spPr>
        <p:txBody>
          <a:bodyPr anchorCtr="0" anchor="ctr" bIns="91425" lIns="91425" spcFirstLastPara="1" rIns="91425" wrap="square" tIns="91425">
            <a:normAutofit fontScale="90000"/>
          </a:bodyPr>
          <a:lstStyle/>
          <a:p>
            <a:pPr indent="0" lvl="0" marL="0" rtl="0" algn="ctr">
              <a:lnSpc>
                <a:spcPct val="100000"/>
              </a:lnSpc>
              <a:spcBef>
                <a:spcPts val="0"/>
              </a:spcBef>
              <a:spcAft>
                <a:spcPts val="0"/>
              </a:spcAft>
              <a:buClr>
                <a:schemeClr val="dk1"/>
              </a:buClr>
              <a:buSzPct val="45833"/>
              <a:buFont typeface="Arial"/>
              <a:buNone/>
            </a:pPr>
            <a:r>
              <a:rPr b="1" lang="en" sz="2400">
                <a:solidFill>
                  <a:srgbClr val="1F5D7E"/>
                </a:solidFill>
                <a:latin typeface="PT Sans"/>
                <a:ea typeface="PT Sans"/>
                <a:cs typeface="PT Sans"/>
                <a:sym typeface="PT Sans"/>
              </a:rPr>
              <a:t>Yes.</a:t>
            </a:r>
            <a:r>
              <a:rPr lang="en" sz="2400">
                <a:solidFill>
                  <a:srgbClr val="1F5D7E"/>
                </a:solidFill>
                <a:latin typeface="PT Sans"/>
                <a:ea typeface="PT Sans"/>
                <a:cs typeface="PT Sans"/>
                <a:sym typeface="PT Sans"/>
              </a:rPr>
              <a:t> When a space is approved by the zoning commission and used in a way that changes the zoning without a new application, it is an example of a non-conforming use.</a:t>
            </a:r>
            <a:endParaRPr>
              <a:solidFill>
                <a:srgbClr val="1F5D7E"/>
              </a:solidFill>
              <a:latin typeface="PT Sans"/>
              <a:ea typeface="PT Sans"/>
              <a:cs typeface="PT Sans"/>
              <a:sym typeface="PT Sans"/>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2" name="Shape 132"/>
        <p:cNvGrpSpPr/>
        <p:nvPr/>
      </p:nvGrpSpPr>
      <p:grpSpPr>
        <a:xfrm>
          <a:off x="0" y="0"/>
          <a:ext cx="0" cy="0"/>
          <a:chOff x="0" y="0"/>
          <a:chExt cx="0" cy="0"/>
        </a:xfrm>
      </p:grpSpPr>
      <p:sp>
        <p:nvSpPr>
          <p:cNvPr id="133" name="Google Shape;133;p12"/>
          <p:cNvSpPr/>
          <p:nvPr/>
        </p:nvSpPr>
        <p:spPr>
          <a:xfrm>
            <a:off x="0" y="0"/>
            <a:ext cx="9144000" cy="5165400"/>
          </a:xfrm>
          <a:prstGeom prst="rect">
            <a:avLst/>
          </a:prstGeom>
          <a:solidFill>
            <a:srgbClr val="1F5D7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1F5D7E"/>
              </a:solidFill>
              <a:latin typeface="Arial"/>
              <a:ea typeface="Arial"/>
              <a:cs typeface="Arial"/>
              <a:sym typeface="Arial"/>
            </a:endParaRPr>
          </a:p>
        </p:txBody>
      </p:sp>
      <p:sp>
        <p:nvSpPr>
          <p:cNvPr id="134" name="Google Shape;134;p12"/>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Clr>
                <a:schemeClr val="dk1"/>
              </a:buClr>
              <a:buSzPts val="1100"/>
              <a:buFont typeface="Arial"/>
              <a:buNone/>
            </a:pPr>
            <a:r>
              <a:rPr b="1" lang="en" sz="2400">
                <a:solidFill>
                  <a:schemeClr val="lt1"/>
                </a:solidFill>
                <a:latin typeface="PT Sans"/>
                <a:ea typeface="PT Sans"/>
                <a:cs typeface="PT Sans"/>
                <a:sym typeface="PT Sans"/>
              </a:rPr>
              <a:t>Does the percolation test prove the </a:t>
            </a:r>
            <a:endParaRPr b="1" sz="2400">
              <a:solidFill>
                <a:schemeClr val="lt1"/>
              </a:solidFill>
              <a:latin typeface="PT Sans"/>
              <a:ea typeface="PT Sans"/>
              <a:cs typeface="PT Sans"/>
              <a:sym typeface="PT Sans"/>
            </a:endParaRPr>
          </a:p>
          <a:p>
            <a:pPr indent="0" lvl="0" marL="0" rtl="0" algn="ctr">
              <a:lnSpc>
                <a:spcPct val="100000"/>
              </a:lnSpc>
              <a:spcBef>
                <a:spcPts val="0"/>
              </a:spcBef>
              <a:spcAft>
                <a:spcPts val="0"/>
              </a:spcAft>
              <a:buClr>
                <a:schemeClr val="dk1"/>
              </a:buClr>
              <a:buSzPts val="1100"/>
              <a:buFont typeface="Arial"/>
              <a:buNone/>
            </a:pPr>
            <a:r>
              <a:rPr b="1" lang="en" sz="2400">
                <a:solidFill>
                  <a:schemeClr val="lt1"/>
                </a:solidFill>
                <a:latin typeface="PT Sans"/>
                <a:ea typeface="PT Sans"/>
                <a:cs typeface="PT Sans"/>
                <a:sym typeface="PT Sans"/>
              </a:rPr>
              <a:t>quality of air for a community? </a:t>
            </a:r>
            <a:endParaRPr b="1" sz="2400">
              <a:solidFill>
                <a:schemeClr val="lt1"/>
              </a:solidFill>
              <a:latin typeface="PT Sans"/>
              <a:ea typeface="PT Sans"/>
              <a:cs typeface="PT Sans"/>
              <a:sym typeface="PT Sans"/>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8" name="Shape 138"/>
        <p:cNvGrpSpPr/>
        <p:nvPr/>
      </p:nvGrpSpPr>
      <p:grpSpPr>
        <a:xfrm>
          <a:off x="0" y="0"/>
          <a:ext cx="0" cy="0"/>
          <a:chOff x="0" y="0"/>
          <a:chExt cx="0" cy="0"/>
        </a:xfrm>
      </p:grpSpPr>
      <p:grpSp>
        <p:nvGrpSpPr>
          <p:cNvPr id="139" name="Google Shape;139;p13"/>
          <p:cNvGrpSpPr/>
          <p:nvPr/>
        </p:nvGrpSpPr>
        <p:grpSpPr>
          <a:xfrm>
            <a:off x="0" y="0"/>
            <a:ext cx="9144000" cy="5165400"/>
            <a:chOff x="0" y="0"/>
            <a:chExt cx="9144000" cy="5165400"/>
          </a:xfrm>
        </p:grpSpPr>
        <p:sp>
          <p:nvSpPr>
            <p:cNvPr id="140" name="Google Shape;140;p13"/>
            <p:cNvSpPr/>
            <p:nvPr/>
          </p:nvSpPr>
          <p:spPr>
            <a:xfrm>
              <a:off x="0" y="0"/>
              <a:ext cx="9144000" cy="5165400"/>
            </a:xfrm>
            <a:prstGeom prst="rect">
              <a:avLst/>
            </a:prstGeom>
            <a:solidFill>
              <a:srgbClr val="1F5D7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1F5D7E"/>
                </a:solidFill>
                <a:latin typeface="Arial"/>
                <a:ea typeface="Arial"/>
                <a:cs typeface="Arial"/>
                <a:sym typeface="Arial"/>
              </a:endParaRPr>
            </a:p>
          </p:txBody>
        </p:sp>
        <p:sp>
          <p:nvSpPr>
            <p:cNvPr id="141" name="Google Shape;141;p13"/>
            <p:cNvSpPr/>
            <p:nvPr/>
          </p:nvSpPr>
          <p:spPr>
            <a:xfrm>
              <a:off x="262825" y="251875"/>
              <a:ext cx="8651100" cy="4686900"/>
            </a:xfrm>
            <a:prstGeom prst="rect">
              <a:avLst/>
            </a:pr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42" name="Google Shape;142;p13"/>
          <p:cNvSpPr txBox="1"/>
          <p:nvPr>
            <p:ph type="title"/>
          </p:nvPr>
        </p:nvSpPr>
        <p:spPr>
          <a:xfrm>
            <a:off x="1073200" y="2150850"/>
            <a:ext cx="7150800" cy="841800"/>
          </a:xfrm>
          <a:prstGeom prst="rect">
            <a:avLst/>
          </a:prstGeom>
          <a:noFill/>
          <a:ln>
            <a:noFill/>
          </a:ln>
        </p:spPr>
        <p:txBody>
          <a:bodyPr anchorCtr="0" anchor="ctr" bIns="91425" lIns="91425" spcFirstLastPara="1" rIns="91425" wrap="square" tIns="91425">
            <a:normAutofit fontScale="90000"/>
          </a:bodyPr>
          <a:lstStyle/>
          <a:p>
            <a:pPr indent="0" lvl="0" marL="0" rtl="0" algn="ctr">
              <a:lnSpc>
                <a:spcPct val="100000"/>
              </a:lnSpc>
              <a:spcBef>
                <a:spcPts val="0"/>
              </a:spcBef>
              <a:spcAft>
                <a:spcPts val="0"/>
              </a:spcAft>
              <a:buClr>
                <a:schemeClr val="dk1"/>
              </a:buClr>
              <a:buSzPct val="45833"/>
              <a:buFont typeface="Arial"/>
              <a:buNone/>
            </a:pPr>
            <a:r>
              <a:rPr b="1" lang="en" sz="2400">
                <a:solidFill>
                  <a:srgbClr val="1F5D7E"/>
                </a:solidFill>
                <a:latin typeface="PT Sans"/>
                <a:ea typeface="PT Sans"/>
                <a:cs typeface="PT Sans"/>
                <a:sym typeface="PT Sans"/>
              </a:rPr>
              <a:t>No.</a:t>
            </a:r>
            <a:r>
              <a:rPr lang="en" sz="2400">
                <a:solidFill>
                  <a:srgbClr val="1F5D7E"/>
                </a:solidFill>
                <a:latin typeface="PT Sans"/>
                <a:ea typeface="PT Sans"/>
                <a:cs typeface="PT Sans"/>
                <a:sym typeface="PT Sans"/>
              </a:rPr>
              <a:t> The percolation test looks at the </a:t>
            </a:r>
            <a:endParaRPr sz="2400">
              <a:solidFill>
                <a:srgbClr val="1F5D7E"/>
              </a:solidFill>
              <a:latin typeface="PT Sans"/>
              <a:ea typeface="PT Sans"/>
              <a:cs typeface="PT Sans"/>
              <a:sym typeface="PT Sans"/>
            </a:endParaRPr>
          </a:p>
          <a:p>
            <a:pPr indent="0" lvl="0" marL="0" rtl="0" algn="ctr">
              <a:lnSpc>
                <a:spcPct val="100000"/>
              </a:lnSpc>
              <a:spcBef>
                <a:spcPts val="0"/>
              </a:spcBef>
              <a:spcAft>
                <a:spcPts val="0"/>
              </a:spcAft>
              <a:buClr>
                <a:schemeClr val="dk1"/>
              </a:buClr>
              <a:buSzPct val="45833"/>
              <a:buFont typeface="Arial"/>
              <a:buNone/>
            </a:pPr>
            <a:r>
              <a:rPr lang="en" sz="2400">
                <a:solidFill>
                  <a:srgbClr val="1F5D7E"/>
                </a:solidFill>
                <a:latin typeface="PT Sans"/>
                <a:ea typeface="PT Sans"/>
                <a:cs typeface="PT Sans"/>
                <a:sym typeface="PT Sans"/>
              </a:rPr>
              <a:t>water runoff in an area to see if it is fit for </a:t>
            </a:r>
            <a:endParaRPr sz="2400">
              <a:solidFill>
                <a:srgbClr val="1F5D7E"/>
              </a:solidFill>
              <a:latin typeface="PT Sans"/>
              <a:ea typeface="PT Sans"/>
              <a:cs typeface="PT Sans"/>
              <a:sym typeface="PT Sans"/>
            </a:endParaRPr>
          </a:p>
          <a:p>
            <a:pPr indent="0" lvl="0" marL="0" rtl="0" algn="ctr">
              <a:lnSpc>
                <a:spcPct val="100000"/>
              </a:lnSpc>
              <a:spcBef>
                <a:spcPts val="0"/>
              </a:spcBef>
              <a:spcAft>
                <a:spcPts val="0"/>
              </a:spcAft>
              <a:buClr>
                <a:schemeClr val="dk1"/>
              </a:buClr>
              <a:buSzPct val="45833"/>
              <a:buFont typeface="Arial"/>
              <a:buNone/>
            </a:pPr>
            <a:r>
              <a:rPr lang="en" sz="2400">
                <a:solidFill>
                  <a:srgbClr val="1F5D7E"/>
                </a:solidFill>
                <a:latin typeface="PT Sans"/>
                <a:ea typeface="PT Sans"/>
                <a:cs typeface="PT Sans"/>
                <a:sym typeface="PT Sans"/>
              </a:rPr>
              <a:t>a septic system for residential or commercial properties. </a:t>
            </a:r>
            <a:endParaRPr>
              <a:solidFill>
                <a:srgbClr val="1F5D7E"/>
              </a:solidFill>
              <a:latin typeface="PT Sans"/>
              <a:ea typeface="PT Sans"/>
              <a:cs typeface="PT Sans"/>
              <a:sym typeface="PT Sans"/>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6" name="Shape 146"/>
        <p:cNvGrpSpPr/>
        <p:nvPr/>
      </p:nvGrpSpPr>
      <p:grpSpPr>
        <a:xfrm>
          <a:off x="0" y="0"/>
          <a:ext cx="0" cy="0"/>
          <a:chOff x="0" y="0"/>
          <a:chExt cx="0" cy="0"/>
        </a:xfrm>
      </p:grpSpPr>
      <p:sp>
        <p:nvSpPr>
          <p:cNvPr id="147" name="Google Shape;147;p14"/>
          <p:cNvSpPr/>
          <p:nvPr/>
        </p:nvSpPr>
        <p:spPr>
          <a:xfrm>
            <a:off x="0" y="0"/>
            <a:ext cx="9144000" cy="5165400"/>
          </a:xfrm>
          <a:prstGeom prst="rect">
            <a:avLst/>
          </a:prstGeom>
          <a:solidFill>
            <a:srgbClr val="1F5D7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1F5D7E"/>
              </a:solidFill>
              <a:latin typeface="Arial"/>
              <a:ea typeface="Arial"/>
              <a:cs typeface="Arial"/>
              <a:sym typeface="Arial"/>
            </a:endParaRPr>
          </a:p>
        </p:txBody>
      </p:sp>
      <p:sp>
        <p:nvSpPr>
          <p:cNvPr id="148" name="Google Shape;148;p14"/>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a:bodyPr>
          <a:lstStyle/>
          <a:p>
            <a:pPr indent="0" lvl="0" marL="0" rtl="0" algn="ctr">
              <a:lnSpc>
                <a:spcPct val="100000"/>
              </a:lnSpc>
              <a:spcBef>
                <a:spcPts val="0"/>
              </a:spcBef>
              <a:spcAft>
                <a:spcPts val="0"/>
              </a:spcAft>
              <a:buClr>
                <a:schemeClr val="dk1"/>
              </a:buClr>
              <a:buSzPts val="1100"/>
              <a:buFont typeface="Arial"/>
              <a:buNone/>
            </a:pPr>
            <a:r>
              <a:rPr b="1" lang="en" sz="2400">
                <a:solidFill>
                  <a:schemeClr val="lt1"/>
                </a:solidFill>
                <a:latin typeface="PT Sans"/>
                <a:ea typeface="PT Sans"/>
                <a:cs typeface="PT Sans"/>
                <a:sym typeface="PT Sans"/>
              </a:rPr>
              <a:t>What does PETE stand for in real estate?</a:t>
            </a:r>
            <a:endParaRPr b="1" sz="2400">
              <a:solidFill>
                <a:schemeClr val="lt1"/>
              </a:solidFill>
              <a:latin typeface="PT Sans"/>
              <a:ea typeface="PT Sans"/>
              <a:cs typeface="PT Sans"/>
              <a:sym typeface="PT Sans"/>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2" name="Shape 152"/>
        <p:cNvGrpSpPr/>
        <p:nvPr/>
      </p:nvGrpSpPr>
      <p:grpSpPr>
        <a:xfrm>
          <a:off x="0" y="0"/>
          <a:ext cx="0" cy="0"/>
          <a:chOff x="0" y="0"/>
          <a:chExt cx="0" cy="0"/>
        </a:xfrm>
      </p:grpSpPr>
      <p:grpSp>
        <p:nvGrpSpPr>
          <p:cNvPr id="153" name="Google Shape;153;p15"/>
          <p:cNvGrpSpPr/>
          <p:nvPr/>
        </p:nvGrpSpPr>
        <p:grpSpPr>
          <a:xfrm>
            <a:off x="0" y="0"/>
            <a:ext cx="9144000" cy="5165400"/>
            <a:chOff x="0" y="0"/>
            <a:chExt cx="9144000" cy="5165400"/>
          </a:xfrm>
        </p:grpSpPr>
        <p:sp>
          <p:nvSpPr>
            <p:cNvPr id="154" name="Google Shape;154;p15"/>
            <p:cNvSpPr/>
            <p:nvPr/>
          </p:nvSpPr>
          <p:spPr>
            <a:xfrm>
              <a:off x="0" y="0"/>
              <a:ext cx="9144000" cy="5165400"/>
            </a:xfrm>
            <a:prstGeom prst="rect">
              <a:avLst/>
            </a:prstGeom>
            <a:solidFill>
              <a:srgbClr val="1F5D7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1F5D7E"/>
                </a:solidFill>
                <a:latin typeface="Arial"/>
                <a:ea typeface="Arial"/>
                <a:cs typeface="Arial"/>
                <a:sym typeface="Arial"/>
              </a:endParaRPr>
            </a:p>
          </p:txBody>
        </p:sp>
        <p:sp>
          <p:nvSpPr>
            <p:cNvPr id="155" name="Google Shape;155;p15"/>
            <p:cNvSpPr/>
            <p:nvPr/>
          </p:nvSpPr>
          <p:spPr>
            <a:xfrm>
              <a:off x="262825" y="251875"/>
              <a:ext cx="8651100" cy="4686900"/>
            </a:xfrm>
            <a:prstGeom prst="rect">
              <a:avLst/>
            </a:pr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56" name="Google Shape;156;p15"/>
          <p:cNvSpPr txBox="1"/>
          <p:nvPr>
            <p:ph type="title"/>
          </p:nvPr>
        </p:nvSpPr>
        <p:spPr>
          <a:xfrm>
            <a:off x="635150" y="1938900"/>
            <a:ext cx="7994100" cy="1287600"/>
          </a:xfrm>
          <a:prstGeom prst="rect">
            <a:avLst/>
          </a:prstGeom>
          <a:noFill/>
          <a:ln>
            <a:noFill/>
          </a:ln>
        </p:spPr>
        <p:txBody>
          <a:bodyPr anchorCtr="0" anchor="ctr" bIns="91425" lIns="91425" spcFirstLastPara="1" rIns="91425" wrap="square" tIns="91425">
            <a:normAutofit fontScale="90000"/>
          </a:bodyPr>
          <a:lstStyle/>
          <a:p>
            <a:pPr indent="0" lvl="0" marL="0" rtl="0" algn="ctr">
              <a:lnSpc>
                <a:spcPct val="100000"/>
              </a:lnSpc>
              <a:spcBef>
                <a:spcPts val="0"/>
              </a:spcBef>
              <a:spcAft>
                <a:spcPts val="0"/>
              </a:spcAft>
              <a:buClr>
                <a:schemeClr val="dk1"/>
              </a:buClr>
              <a:buSzPct val="45832"/>
              <a:buFont typeface="Arial"/>
              <a:buNone/>
            </a:pPr>
            <a:r>
              <a:rPr lang="en" sz="2400">
                <a:solidFill>
                  <a:srgbClr val="1F5D7E"/>
                </a:solidFill>
                <a:latin typeface="PT Sans"/>
                <a:ea typeface="PT Sans"/>
                <a:cs typeface="PT Sans"/>
                <a:sym typeface="PT Sans"/>
              </a:rPr>
              <a:t>PETE stands for Police power, Eminent domain, Taxation, Escheat (dying without an heir). These are the rights of the government over the individual regarding property ownership.</a:t>
            </a:r>
            <a:endParaRPr>
              <a:solidFill>
                <a:srgbClr val="1F5D7E"/>
              </a:solidFill>
              <a:latin typeface="PT Sans"/>
              <a:ea typeface="PT Sans"/>
              <a:cs typeface="PT Sans"/>
              <a:sym typeface="PT Sans"/>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0" name="Shape 160"/>
        <p:cNvGrpSpPr/>
        <p:nvPr/>
      </p:nvGrpSpPr>
      <p:grpSpPr>
        <a:xfrm>
          <a:off x="0" y="0"/>
          <a:ext cx="0" cy="0"/>
          <a:chOff x="0" y="0"/>
          <a:chExt cx="0" cy="0"/>
        </a:xfrm>
      </p:grpSpPr>
      <p:sp>
        <p:nvSpPr>
          <p:cNvPr id="161" name="Google Shape;161;p16"/>
          <p:cNvSpPr/>
          <p:nvPr/>
        </p:nvSpPr>
        <p:spPr>
          <a:xfrm>
            <a:off x="0" y="0"/>
            <a:ext cx="9144000" cy="5165400"/>
          </a:xfrm>
          <a:prstGeom prst="rect">
            <a:avLst/>
          </a:prstGeom>
          <a:solidFill>
            <a:srgbClr val="1F5D7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1F5D7E"/>
              </a:solidFill>
              <a:latin typeface="Arial"/>
              <a:ea typeface="Arial"/>
              <a:cs typeface="Arial"/>
              <a:sym typeface="Arial"/>
            </a:endParaRPr>
          </a:p>
        </p:txBody>
      </p:sp>
      <p:sp>
        <p:nvSpPr>
          <p:cNvPr id="162" name="Google Shape;162;p16"/>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a:bodyPr>
          <a:lstStyle/>
          <a:p>
            <a:pPr indent="0" lvl="0" marL="0" rtl="0" algn="ctr">
              <a:lnSpc>
                <a:spcPct val="100000"/>
              </a:lnSpc>
              <a:spcBef>
                <a:spcPts val="0"/>
              </a:spcBef>
              <a:spcAft>
                <a:spcPts val="0"/>
              </a:spcAft>
              <a:buClr>
                <a:schemeClr val="dk1"/>
              </a:buClr>
              <a:buSzPts val="1100"/>
              <a:buFont typeface="Arial"/>
              <a:buNone/>
            </a:pPr>
            <a:r>
              <a:rPr b="1" lang="en" sz="2400">
                <a:solidFill>
                  <a:schemeClr val="lt1"/>
                </a:solidFill>
                <a:latin typeface="PT Sans"/>
                <a:ea typeface="PT Sans"/>
                <a:cs typeface="PT Sans"/>
                <a:sym typeface="PT Sans"/>
              </a:rPr>
              <a:t>What is a life estate?</a:t>
            </a:r>
            <a:endParaRPr b="1" sz="2400">
              <a:solidFill>
                <a:schemeClr val="lt1"/>
              </a:solidFill>
              <a:latin typeface="PT Sans"/>
              <a:ea typeface="PT Sans"/>
              <a:cs typeface="PT Sans"/>
              <a:sym typeface="PT Sans"/>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6" name="Shape 166"/>
        <p:cNvGrpSpPr/>
        <p:nvPr/>
      </p:nvGrpSpPr>
      <p:grpSpPr>
        <a:xfrm>
          <a:off x="0" y="0"/>
          <a:ext cx="0" cy="0"/>
          <a:chOff x="0" y="0"/>
          <a:chExt cx="0" cy="0"/>
        </a:xfrm>
      </p:grpSpPr>
      <p:grpSp>
        <p:nvGrpSpPr>
          <p:cNvPr id="167" name="Google Shape;167;p17"/>
          <p:cNvGrpSpPr/>
          <p:nvPr/>
        </p:nvGrpSpPr>
        <p:grpSpPr>
          <a:xfrm>
            <a:off x="0" y="0"/>
            <a:ext cx="9144000" cy="5165400"/>
            <a:chOff x="0" y="0"/>
            <a:chExt cx="9144000" cy="5165400"/>
          </a:xfrm>
        </p:grpSpPr>
        <p:sp>
          <p:nvSpPr>
            <p:cNvPr id="168" name="Google Shape;168;p17"/>
            <p:cNvSpPr/>
            <p:nvPr/>
          </p:nvSpPr>
          <p:spPr>
            <a:xfrm>
              <a:off x="0" y="0"/>
              <a:ext cx="9144000" cy="5165400"/>
            </a:xfrm>
            <a:prstGeom prst="rect">
              <a:avLst/>
            </a:prstGeom>
            <a:solidFill>
              <a:srgbClr val="1F5D7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1F5D7E"/>
                </a:solidFill>
                <a:latin typeface="Arial"/>
                <a:ea typeface="Arial"/>
                <a:cs typeface="Arial"/>
                <a:sym typeface="Arial"/>
              </a:endParaRPr>
            </a:p>
          </p:txBody>
        </p:sp>
        <p:sp>
          <p:nvSpPr>
            <p:cNvPr id="169" name="Google Shape;169;p17"/>
            <p:cNvSpPr/>
            <p:nvPr/>
          </p:nvSpPr>
          <p:spPr>
            <a:xfrm>
              <a:off x="262825" y="251875"/>
              <a:ext cx="8651100" cy="4686900"/>
            </a:xfrm>
            <a:prstGeom prst="rect">
              <a:avLst/>
            </a:pr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70" name="Google Shape;170;p17"/>
          <p:cNvSpPr txBox="1"/>
          <p:nvPr>
            <p:ph type="title"/>
          </p:nvPr>
        </p:nvSpPr>
        <p:spPr>
          <a:xfrm>
            <a:off x="613250" y="2150850"/>
            <a:ext cx="8027100" cy="841800"/>
          </a:xfrm>
          <a:prstGeom prst="rect">
            <a:avLst/>
          </a:prstGeom>
          <a:noFill/>
          <a:ln>
            <a:noFill/>
          </a:ln>
        </p:spPr>
        <p:txBody>
          <a:bodyPr anchorCtr="0" anchor="ctr" bIns="91425" lIns="91425" spcFirstLastPara="1" rIns="91425" wrap="square" tIns="91425">
            <a:normAutofit fontScale="90000"/>
          </a:bodyPr>
          <a:lstStyle/>
          <a:p>
            <a:pPr indent="0" lvl="0" marL="0" rtl="0" algn="ctr">
              <a:lnSpc>
                <a:spcPct val="100000"/>
              </a:lnSpc>
              <a:spcBef>
                <a:spcPts val="0"/>
              </a:spcBef>
              <a:spcAft>
                <a:spcPts val="0"/>
              </a:spcAft>
              <a:buClr>
                <a:schemeClr val="dk1"/>
              </a:buClr>
              <a:buSzPct val="45833"/>
              <a:buFont typeface="Arial"/>
              <a:buNone/>
            </a:pPr>
            <a:r>
              <a:rPr lang="en" sz="2400">
                <a:solidFill>
                  <a:srgbClr val="1F5D7E"/>
                </a:solidFill>
                <a:latin typeface="PT Sans"/>
                <a:ea typeface="PT Sans"/>
                <a:cs typeface="PT Sans"/>
                <a:sym typeface="PT Sans"/>
              </a:rPr>
              <a:t>A life estate is property only under the ownership of a person during their lifetime. After death, the property automatically reverts back to the original owner and is not a part of their estate. One example might be someone who gives their mother a home to live in for her life, but the home reverts to original ownership upon her death.</a:t>
            </a:r>
            <a:endParaRPr>
              <a:solidFill>
                <a:srgbClr val="1F5D7E"/>
              </a:solidFill>
              <a:latin typeface="PT Sans"/>
              <a:ea typeface="PT Sans"/>
              <a:cs typeface="PT Sans"/>
              <a:sym typeface="PT Sans"/>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4" name="Shape 174"/>
        <p:cNvGrpSpPr/>
        <p:nvPr/>
      </p:nvGrpSpPr>
      <p:grpSpPr>
        <a:xfrm>
          <a:off x="0" y="0"/>
          <a:ext cx="0" cy="0"/>
          <a:chOff x="0" y="0"/>
          <a:chExt cx="0" cy="0"/>
        </a:xfrm>
      </p:grpSpPr>
      <p:sp>
        <p:nvSpPr>
          <p:cNvPr id="175" name="Google Shape;175;p18"/>
          <p:cNvSpPr/>
          <p:nvPr/>
        </p:nvSpPr>
        <p:spPr>
          <a:xfrm>
            <a:off x="0" y="0"/>
            <a:ext cx="9144000" cy="5165400"/>
          </a:xfrm>
          <a:prstGeom prst="rect">
            <a:avLst/>
          </a:prstGeom>
          <a:solidFill>
            <a:srgbClr val="1F5D7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1F5D7E"/>
              </a:solidFill>
              <a:latin typeface="Arial"/>
              <a:ea typeface="Arial"/>
              <a:cs typeface="Arial"/>
              <a:sym typeface="Arial"/>
            </a:endParaRPr>
          </a:p>
        </p:txBody>
      </p:sp>
      <p:sp>
        <p:nvSpPr>
          <p:cNvPr id="176" name="Google Shape;176;p18"/>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a:bodyPr>
          <a:lstStyle/>
          <a:p>
            <a:pPr indent="0" lvl="0" marL="0" rtl="0" algn="ctr">
              <a:lnSpc>
                <a:spcPct val="100000"/>
              </a:lnSpc>
              <a:spcBef>
                <a:spcPts val="0"/>
              </a:spcBef>
              <a:spcAft>
                <a:spcPts val="0"/>
              </a:spcAft>
              <a:buClr>
                <a:schemeClr val="dk1"/>
              </a:buClr>
              <a:buSzPts val="1100"/>
              <a:buFont typeface="Arial"/>
              <a:buNone/>
            </a:pPr>
            <a:r>
              <a:rPr b="1" lang="en" sz="2400">
                <a:solidFill>
                  <a:schemeClr val="lt1"/>
                </a:solidFill>
                <a:latin typeface="PT Sans"/>
                <a:ea typeface="PT Sans"/>
                <a:cs typeface="PT Sans"/>
                <a:sym typeface="PT Sans"/>
              </a:rPr>
              <a:t>What is a period-to-period lease? </a:t>
            </a:r>
            <a:endParaRPr b="1" sz="2400">
              <a:solidFill>
                <a:schemeClr val="lt1"/>
              </a:solidFill>
              <a:latin typeface="PT Sans"/>
              <a:ea typeface="PT Sans"/>
              <a:cs typeface="PT Sans"/>
              <a:sym typeface="PT Sans"/>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0" name="Shape 180"/>
        <p:cNvGrpSpPr/>
        <p:nvPr/>
      </p:nvGrpSpPr>
      <p:grpSpPr>
        <a:xfrm>
          <a:off x="0" y="0"/>
          <a:ext cx="0" cy="0"/>
          <a:chOff x="0" y="0"/>
          <a:chExt cx="0" cy="0"/>
        </a:xfrm>
      </p:grpSpPr>
      <p:grpSp>
        <p:nvGrpSpPr>
          <p:cNvPr id="181" name="Google Shape;181;p19"/>
          <p:cNvGrpSpPr/>
          <p:nvPr/>
        </p:nvGrpSpPr>
        <p:grpSpPr>
          <a:xfrm>
            <a:off x="0" y="0"/>
            <a:ext cx="9144000" cy="5165400"/>
            <a:chOff x="0" y="0"/>
            <a:chExt cx="9144000" cy="5165400"/>
          </a:xfrm>
        </p:grpSpPr>
        <p:sp>
          <p:nvSpPr>
            <p:cNvPr id="182" name="Google Shape;182;p19"/>
            <p:cNvSpPr/>
            <p:nvPr/>
          </p:nvSpPr>
          <p:spPr>
            <a:xfrm>
              <a:off x="0" y="0"/>
              <a:ext cx="9144000" cy="5165400"/>
            </a:xfrm>
            <a:prstGeom prst="rect">
              <a:avLst/>
            </a:prstGeom>
            <a:solidFill>
              <a:srgbClr val="1F5D7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1F5D7E"/>
                </a:solidFill>
                <a:latin typeface="Arial"/>
                <a:ea typeface="Arial"/>
                <a:cs typeface="Arial"/>
                <a:sym typeface="Arial"/>
              </a:endParaRPr>
            </a:p>
          </p:txBody>
        </p:sp>
        <p:sp>
          <p:nvSpPr>
            <p:cNvPr id="183" name="Google Shape;183;p19"/>
            <p:cNvSpPr/>
            <p:nvPr/>
          </p:nvSpPr>
          <p:spPr>
            <a:xfrm>
              <a:off x="262825" y="251875"/>
              <a:ext cx="8651100" cy="4686900"/>
            </a:xfrm>
            <a:prstGeom prst="rect">
              <a:avLst/>
            </a:pr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84" name="Google Shape;184;p19"/>
          <p:cNvSpPr txBox="1"/>
          <p:nvPr>
            <p:ph type="title"/>
          </p:nvPr>
        </p:nvSpPr>
        <p:spPr>
          <a:xfrm>
            <a:off x="536600" y="2150850"/>
            <a:ext cx="8087700" cy="841800"/>
          </a:xfrm>
          <a:prstGeom prst="rect">
            <a:avLst/>
          </a:prstGeom>
          <a:noFill/>
          <a:ln>
            <a:noFill/>
          </a:ln>
        </p:spPr>
        <p:txBody>
          <a:bodyPr anchorCtr="0" anchor="ctr" bIns="91425" lIns="91425" spcFirstLastPara="1" rIns="91425" wrap="square" tIns="91425">
            <a:normAutofit fontScale="90000"/>
          </a:bodyPr>
          <a:lstStyle/>
          <a:p>
            <a:pPr indent="0" lvl="0" marL="0" rtl="0" algn="ctr">
              <a:lnSpc>
                <a:spcPct val="100000"/>
              </a:lnSpc>
              <a:spcBef>
                <a:spcPts val="0"/>
              </a:spcBef>
              <a:spcAft>
                <a:spcPts val="0"/>
              </a:spcAft>
              <a:buClr>
                <a:schemeClr val="dk1"/>
              </a:buClr>
              <a:buSzPct val="45833"/>
              <a:buFont typeface="Arial"/>
              <a:buNone/>
            </a:pPr>
            <a:r>
              <a:rPr lang="en" sz="2400">
                <a:solidFill>
                  <a:srgbClr val="1F5D7E"/>
                </a:solidFill>
                <a:latin typeface="PT Sans"/>
                <a:ea typeface="PT Sans"/>
                <a:cs typeface="PT Sans"/>
                <a:sym typeface="PT Sans"/>
              </a:rPr>
              <a:t>A period-to-period lease, or periodic tenancy, means that the lease on a property automatically renews for as long as the rent is paid and the owner does not change the lease contract. </a:t>
            </a:r>
            <a:endParaRPr>
              <a:solidFill>
                <a:srgbClr val="1F5D7E"/>
              </a:solidFill>
              <a:latin typeface="PT Sans"/>
              <a:ea typeface="PT Sans"/>
              <a:cs typeface="PT Sans"/>
              <a:sym typeface="PT Sans"/>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2" name="Shape 62"/>
        <p:cNvGrpSpPr/>
        <p:nvPr/>
      </p:nvGrpSpPr>
      <p:grpSpPr>
        <a:xfrm>
          <a:off x="0" y="0"/>
          <a:ext cx="0" cy="0"/>
          <a:chOff x="0" y="0"/>
          <a:chExt cx="0" cy="0"/>
        </a:xfrm>
      </p:grpSpPr>
      <p:sp>
        <p:nvSpPr>
          <p:cNvPr id="63" name="Google Shape;63;p2"/>
          <p:cNvSpPr/>
          <p:nvPr/>
        </p:nvSpPr>
        <p:spPr>
          <a:xfrm>
            <a:off x="0" y="-10950"/>
            <a:ext cx="9144000" cy="5165400"/>
          </a:xfrm>
          <a:prstGeom prst="rect">
            <a:avLst/>
          </a:prstGeom>
          <a:solidFill>
            <a:srgbClr val="1F5D7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1F5D7E"/>
              </a:solidFill>
              <a:latin typeface="Arial"/>
              <a:ea typeface="Arial"/>
              <a:cs typeface="Arial"/>
              <a:sym typeface="Arial"/>
            </a:endParaRPr>
          </a:p>
        </p:txBody>
      </p:sp>
      <p:sp>
        <p:nvSpPr>
          <p:cNvPr id="64" name="Google Shape;64;p2"/>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a:bodyPr>
          <a:lstStyle/>
          <a:p>
            <a:pPr indent="0" lvl="0" marL="0" rtl="0" algn="ctr">
              <a:lnSpc>
                <a:spcPct val="100000"/>
              </a:lnSpc>
              <a:spcBef>
                <a:spcPts val="0"/>
              </a:spcBef>
              <a:spcAft>
                <a:spcPts val="0"/>
              </a:spcAft>
              <a:buClr>
                <a:schemeClr val="dk1"/>
              </a:buClr>
              <a:buSzPts val="1100"/>
              <a:buFont typeface="Arial"/>
              <a:buNone/>
            </a:pPr>
            <a:r>
              <a:rPr b="1" lang="en" sz="2400">
                <a:solidFill>
                  <a:schemeClr val="lt1"/>
                </a:solidFill>
                <a:latin typeface="PT Sans"/>
                <a:ea typeface="PT Sans"/>
                <a:cs typeface="PT Sans"/>
                <a:sym typeface="PT Sans"/>
              </a:rPr>
              <a:t>Can a property owner block an easement?</a:t>
            </a:r>
            <a:endParaRPr b="1" sz="2400">
              <a:solidFill>
                <a:schemeClr val="lt1"/>
              </a:solidFill>
              <a:latin typeface="PT Sans"/>
              <a:ea typeface="PT Sans"/>
              <a:cs typeface="PT Sans"/>
              <a:sym typeface="PT Sans"/>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8" name="Shape 188"/>
        <p:cNvGrpSpPr/>
        <p:nvPr/>
      </p:nvGrpSpPr>
      <p:grpSpPr>
        <a:xfrm>
          <a:off x="0" y="0"/>
          <a:ext cx="0" cy="0"/>
          <a:chOff x="0" y="0"/>
          <a:chExt cx="0" cy="0"/>
        </a:xfrm>
      </p:grpSpPr>
      <p:sp>
        <p:nvSpPr>
          <p:cNvPr id="189" name="Google Shape;189;p20"/>
          <p:cNvSpPr/>
          <p:nvPr/>
        </p:nvSpPr>
        <p:spPr>
          <a:xfrm>
            <a:off x="0" y="0"/>
            <a:ext cx="9144000" cy="5165400"/>
          </a:xfrm>
          <a:prstGeom prst="rect">
            <a:avLst/>
          </a:prstGeom>
          <a:solidFill>
            <a:srgbClr val="1F5D7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1F5D7E"/>
              </a:solidFill>
              <a:latin typeface="Arial"/>
              <a:ea typeface="Arial"/>
              <a:cs typeface="Arial"/>
              <a:sym typeface="Arial"/>
            </a:endParaRPr>
          </a:p>
        </p:txBody>
      </p:sp>
      <p:sp>
        <p:nvSpPr>
          <p:cNvPr id="190" name="Google Shape;190;p20"/>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a:bodyPr>
          <a:lstStyle/>
          <a:p>
            <a:pPr indent="0" lvl="0" marL="0" rtl="0" algn="ctr">
              <a:lnSpc>
                <a:spcPct val="100000"/>
              </a:lnSpc>
              <a:spcBef>
                <a:spcPts val="0"/>
              </a:spcBef>
              <a:spcAft>
                <a:spcPts val="0"/>
              </a:spcAft>
              <a:buClr>
                <a:schemeClr val="dk1"/>
              </a:buClr>
              <a:buSzPts val="1100"/>
              <a:buFont typeface="Arial"/>
              <a:buNone/>
            </a:pPr>
            <a:r>
              <a:rPr b="1" lang="en" sz="2400">
                <a:solidFill>
                  <a:schemeClr val="lt1"/>
                </a:solidFill>
                <a:latin typeface="PT Sans"/>
                <a:ea typeface="PT Sans"/>
                <a:cs typeface="PT Sans"/>
                <a:sym typeface="PT Sans"/>
              </a:rPr>
              <a:t>What does estate at sufferance mean?</a:t>
            </a:r>
            <a:endParaRPr b="1" sz="2400">
              <a:solidFill>
                <a:schemeClr val="lt1"/>
              </a:solidFill>
              <a:latin typeface="PT Sans"/>
              <a:ea typeface="PT Sans"/>
              <a:cs typeface="PT Sans"/>
              <a:sym typeface="PT Sans"/>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4" name="Shape 194"/>
        <p:cNvGrpSpPr/>
        <p:nvPr/>
      </p:nvGrpSpPr>
      <p:grpSpPr>
        <a:xfrm>
          <a:off x="0" y="0"/>
          <a:ext cx="0" cy="0"/>
          <a:chOff x="0" y="0"/>
          <a:chExt cx="0" cy="0"/>
        </a:xfrm>
      </p:grpSpPr>
      <p:grpSp>
        <p:nvGrpSpPr>
          <p:cNvPr id="195" name="Google Shape;195;p21"/>
          <p:cNvGrpSpPr/>
          <p:nvPr/>
        </p:nvGrpSpPr>
        <p:grpSpPr>
          <a:xfrm>
            <a:off x="0" y="0"/>
            <a:ext cx="9144000" cy="5165400"/>
            <a:chOff x="0" y="0"/>
            <a:chExt cx="9144000" cy="5165400"/>
          </a:xfrm>
        </p:grpSpPr>
        <p:sp>
          <p:nvSpPr>
            <p:cNvPr id="196" name="Google Shape;196;p21"/>
            <p:cNvSpPr/>
            <p:nvPr/>
          </p:nvSpPr>
          <p:spPr>
            <a:xfrm>
              <a:off x="0" y="0"/>
              <a:ext cx="9144000" cy="5165400"/>
            </a:xfrm>
            <a:prstGeom prst="rect">
              <a:avLst/>
            </a:prstGeom>
            <a:solidFill>
              <a:srgbClr val="1F5D7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1F5D7E"/>
                </a:solidFill>
                <a:latin typeface="Arial"/>
                <a:ea typeface="Arial"/>
                <a:cs typeface="Arial"/>
                <a:sym typeface="Arial"/>
              </a:endParaRPr>
            </a:p>
          </p:txBody>
        </p:sp>
        <p:sp>
          <p:nvSpPr>
            <p:cNvPr id="197" name="Google Shape;197;p21"/>
            <p:cNvSpPr/>
            <p:nvPr/>
          </p:nvSpPr>
          <p:spPr>
            <a:xfrm>
              <a:off x="262825" y="251875"/>
              <a:ext cx="8651100" cy="4686900"/>
            </a:xfrm>
            <a:prstGeom prst="rect">
              <a:avLst/>
            </a:pr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98" name="Google Shape;198;p21"/>
          <p:cNvSpPr txBox="1"/>
          <p:nvPr>
            <p:ph type="title"/>
          </p:nvPr>
        </p:nvSpPr>
        <p:spPr>
          <a:xfrm>
            <a:off x="678950" y="2150850"/>
            <a:ext cx="7819200" cy="841800"/>
          </a:xfrm>
          <a:prstGeom prst="rect">
            <a:avLst/>
          </a:prstGeom>
          <a:noFill/>
          <a:ln>
            <a:noFill/>
          </a:ln>
        </p:spPr>
        <p:txBody>
          <a:bodyPr anchorCtr="0" anchor="ctr" bIns="91425" lIns="91425" spcFirstLastPara="1" rIns="91425" wrap="square" tIns="91425">
            <a:normAutofit fontScale="90000"/>
          </a:bodyPr>
          <a:lstStyle/>
          <a:p>
            <a:pPr indent="0" lvl="0" marL="0" rtl="0" algn="ctr">
              <a:lnSpc>
                <a:spcPct val="100000"/>
              </a:lnSpc>
              <a:spcBef>
                <a:spcPts val="0"/>
              </a:spcBef>
              <a:spcAft>
                <a:spcPts val="0"/>
              </a:spcAft>
              <a:buClr>
                <a:schemeClr val="dk1"/>
              </a:buClr>
              <a:buSzPct val="45833"/>
              <a:buFont typeface="Arial"/>
              <a:buNone/>
            </a:pPr>
            <a:r>
              <a:rPr lang="en" sz="2400">
                <a:solidFill>
                  <a:srgbClr val="1F5D7E"/>
                </a:solidFill>
                <a:latin typeface="PT Sans"/>
                <a:ea typeface="PT Sans"/>
                <a:cs typeface="PT Sans"/>
                <a:sym typeface="PT Sans"/>
              </a:rPr>
              <a:t>Estate at sufferance means that someone has failed to vacate a piece of property after the expiration of the lease or default on the mortgage. The person is living at a property without the consent of the owner. </a:t>
            </a:r>
            <a:endParaRPr>
              <a:solidFill>
                <a:srgbClr val="1F5D7E"/>
              </a:solidFill>
              <a:latin typeface="PT Sans"/>
              <a:ea typeface="PT Sans"/>
              <a:cs typeface="PT Sans"/>
              <a:sym typeface="PT Sans"/>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2" name="Shape 202"/>
        <p:cNvGrpSpPr/>
        <p:nvPr/>
      </p:nvGrpSpPr>
      <p:grpSpPr>
        <a:xfrm>
          <a:off x="0" y="0"/>
          <a:ext cx="0" cy="0"/>
          <a:chOff x="0" y="0"/>
          <a:chExt cx="0" cy="0"/>
        </a:xfrm>
      </p:grpSpPr>
      <p:sp>
        <p:nvSpPr>
          <p:cNvPr id="203" name="Google Shape;203;p22"/>
          <p:cNvSpPr/>
          <p:nvPr/>
        </p:nvSpPr>
        <p:spPr>
          <a:xfrm>
            <a:off x="0" y="0"/>
            <a:ext cx="9144000" cy="5165400"/>
          </a:xfrm>
          <a:prstGeom prst="rect">
            <a:avLst/>
          </a:prstGeom>
          <a:solidFill>
            <a:srgbClr val="1F5D7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1F5D7E"/>
              </a:solidFill>
              <a:latin typeface="Arial"/>
              <a:ea typeface="Arial"/>
              <a:cs typeface="Arial"/>
              <a:sym typeface="Arial"/>
            </a:endParaRPr>
          </a:p>
        </p:txBody>
      </p:sp>
      <p:sp>
        <p:nvSpPr>
          <p:cNvPr id="204" name="Google Shape;204;p22"/>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a:bodyPr>
          <a:lstStyle/>
          <a:p>
            <a:pPr indent="0" lvl="0" marL="0" rtl="0" algn="ctr">
              <a:lnSpc>
                <a:spcPct val="100000"/>
              </a:lnSpc>
              <a:spcBef>
                <a:spcPts val="0"/>
              </a:spcBef>
              <a:spcAft>
                <a:spcPts val="0"/>
              </a:spcAft>
              <a:buClr>
                <a:schemeClr val="dk1"/>
              </a:buClr>
              <a:buSzPts val="1100"/>
              <a:buFont typeface="Arial"/>
              <a:buNone/>
            </a:pPr>
            <a:r>
              <a:rPr b="1" lang="en" sz="2400">
                <a:solidFill>
                  <a:schemeClr val="lt1"/>
                </a:solidFill>
                <a:latin typeface="PT Sans"/>
                <a:ea typeface="PT Sans"/>
                <a:cs typeface="PT Sans"/>
                <a:sym typeface="PT Sans"/>
              </a:rPr>
              <a:t>What is Megan's Law? </a:t>
            </a:r>
            <a:endParaRPr b="1" sz="2400">
              <a:solidFill>
                <a:schemeClr val="lt1"/>
              </a:solidFill>
              <a:latin typeface="PT Sans"/>
              <a:ea typeface="PT Sans"/>
              <a:cs typeface="PT Sans"/>
              <a:sym typeface="PT Sans"/>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8" name="Shape 208"/>
        <p:cNvGrpSpPr/>
        <p:nvPr/>
      </p:nvGrpSpPr>
      <p:grpSpPr>
        <a:xfrm>
          <a:off x="0" y="0"/>
          <a:ext cx="0" cy="0"/>
          <a:chOff x="0" y="0"/>
          <a:chExt cx="0" cy="0"/>
        </a:xfrm>
      </p:grpSpPr>
      <p:grpSp>
        <p:nvGrpSpPr>
          <p:cNvPr id="209" name="Google Shape;209;p23"/>
          <p:cNvGrpSpPr/>
          <p:nvPr/>
        </p:nvGrpSpPr>
        <p:grpSpPr>
          <a:xfrm>
            <a:off x="0" y="0"/>
            <a:ext cx="9144000" cy="5165400"/>
            <a:chOff x="0" y="0"/>
            <a:chExt cx="9144000" cy="5165400"/>
          </a:xfrm>
        </p:grpSpPr>
        <p:sp>
          <p:nvSpPr>
            <p:cNvPr id="210" name="Google Shape;210;p23"/>
            <p:cNvSpPr/>
            <p:nvPr/>
          </p:nvSpPr>
          <p:spPr>
            <a:xfrm>
              <a:off x="0" y="0"/>
              <a:ext cx="9144000" cy="5165400"/>
            </a:xfrm>
            <a:prstGeom prst="rect">
              <a:avLst/>
            </a:prstGeom>
            <a:solidFill>
              <a:srgbClr val="1F5D7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1F5D7E"/>
                </a:solidFill>
                <a:latin typeface="Arial"/>
                <a:ea typeface="Arial"/>
                <a:cs typeface="Arial"/>
                <a:sym typeface="Arial"/>
              </a:endParaRPr>
            </a:p>
          </p:txBody>
        </p:sp>
        <p:sp>
          <p:nvSpPr>
            <p:cNvPr id="211" name="Google Shape;211;p23"/>
            <p:cNvSpPr/>
            <p:nvPr/>
          </p:nvSpPr>
          <p:spPr>
            <a:xfrm>
              <a:off x="262825" y="251875"/>
              <a:ext cx="8651100" cy="4686900"/>
            </a:xfrm>
            <a:prstGeom prst="rect">
              <a:avLst/>
            </a:pr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212" name="Google Shape;212;p23"/>
          <p:cNvSpPr txBox="1"/>
          <p:nvPr>
            <p:ph type="title"/>
          </p:nvPr>
        </p:nvSpPr>
        <p:spPr>
          <a:xfrm>
            <a:off x="952725" y="1785000"/>
            <a:ext cx="7271400" cy="1631700"/>
          </a:xfrm>
          <a:prstGeom prst="rect">
            <a:avLst/>
          </a:prstGeom>
          <a:noFill/>
          <a:ln>
            <a:noFill/>
          </a:ln>
        </p:spPr>
        <p:txBody>
          <a:bodyPr anchorCtr="0" anchor="ctr" bIns="91425" lIns="91425" spcFirstLastPara="1" rIns="91425" wrap="square" tIns="91425">
            <a:normAutofit fontScale="90000"/>
          </a:bodyPr>
          <a:lstStyle/>
          <a:p>
            <a:pPr indent="0" lvl="0" marL="0" rtl="0" algn="ctr">
              <a:lnSpc>
                <a:spcPct val="100000"/>
              </a:lnSpc>
              <a:spcBef>
                <a:spcPts val="0"/>
              </a:spcBef>
              <a:spcAft>
                <a:spcPts val="0"/>
              </a:spcAft>
              <a:buClr>
                <a:schemeClr val="dk1"/>
              </a:buClr>
              <a:buSzPct val="45832"/>
              <a:buFont typeface="Arial"/>
              <a:buNone/>
            </a:pPr>
            <a:r>
              <a:rPr lang="en" sz="2400">
                <a:solidFill>
                  <a:srgbClr val="1F5D7E"/>
                </a:solidFill>
                <a:latin typeface="PT Sans"/>
                <a:ea typeface="PT Sans"/>
                <a:cs typeface="PT Sans"/>
                <a:sym typeface="PT Sans"/>
              </a:rPr>
              <a:t>Megan’s Law deals with sexual predator disclosures in a location. If a buyer asks about sexual predators in a neighborhood, the agent should tell them to visit the Sex Offender Registry website to find out if there are known offenders in the neighborhood.</a:t>
            </a:r>
            <a:endParaRPr>
              <a:solidFill>
                <a:srgbClr val="1F5D7E"/>
              </a:solidFill>
              <a:latin typeface="PT Sans"/>
              <a:ea typeface="PT Sans"/>
              <a:cs typeface="PT Sans"/>
              <a:sym typeface="PT Sans"/>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6" name="Shape 216"/>
        <p:cNvGrpSpPr/>
        <p:nvPr/>
      </p:nvGrpSpPr>
      <p:grpSpPr>
        <a:xfrm>
          <a:off x="0" y="0"/>
          <a:ext cx="0" cy="0"/>
          <a:chOff x="0" y="0"/>
          <a:chExt cx="0" cy="0"/>
        </a:xfrm>
      </p:grpSpPr>
      <p:sp>
        <p:nvSpPr>
          <p:cNvPr id="217" name="Google Shape;217;p24"/>
          <p:cNvSpPr/>
          <p:nvPr/>
        </p:nvSpPr>
        <p:spPr>
          <a:xfrm>
            <a:off x="0" y="0"/>
            <a:ext cx="9144000" cy="5165400"/>
          </a:xfrm>
          <a:prstGeom prst="rect">
            <a:avLst/>
          </a:prstGeom>
          <a:solidFill>
            <a:srgbClr val="1F5D7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1F5D7E"/>
              </a:solidFill>
              <a:latin typeface="Arial"/>
              <a:ea typeface="Arial"/>
              <a:cs typeface="Arial"/>
              <a:sym typeface="Arial"/>
            </a:endParaRPr>
          </a:p>
        </p:txBody>
      </p:sp>
      <p:sp>
        <p:nvSpPr>
          <p:cNvPr id="218" name="Google Shape;218;p24"/>
          <p:cNvSpPr txBox="1"/>
          <p:nvPr>
            <p:ph type="title"/>
          </p:nvPr>
        </p:nvSpPr>
        <p:spPr>
          <a:xfrm>
            <a:off x="840300" y="2161800"/>
            <a:ext cx="7463400" cy="841800"/>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Clr>
                <a:schemeClr val="dk1"/>
              </a:buClr>
              <a:buSzPts val="1100"/>
              <a:buFont typeface="Arial"/>
              <a:buNone/>
            </a:pPr>
            <a:r>
              <a:rPr b="1" lang="en" sz="2400">
                <a:solidFill>
                  <a:schemeClr val="lt1"/>
                </a:solidFill>
                <a:latin typeface="PT Sans"/>
                <a:ea typeface="PT Sans"/>
                <a:cs typeface="PT Sans"/>
                <a:sym typeface="PT Sans"/>
              </a:rPr>
              <a:t>What level of government regulates the zoning laws for an area?</a:t>
            </a:r>
            <a:endParaRPr b="1" sz="2400">
              <a:solidFill>
                <a:schemeClr val="lt1"/>
              </a:solidFill>
              <a:latin typeface="PT Sans"/>
              <a:ea typeface="PT Sans"/>
              <a:cs typeface="PT Sans"/>
              <a:sym typeface="PT Sans"/>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2" name="Shape 222"/>
        <p:cNvGrpSpPr/>
        <p:nvPr/>
      </p:nvGrpSpPr>
      <p:grpSpPr>
        <a:xfrm>
          <a:off x="0" y="0"/>
          <a:ext cx="0" cy="0"/>
          <a:chOff x="0" y="0"/>
          <a:chExt cx="0" cy="0"/>
        </a:xfrm>
      </p:grpSpPr>
      <p:grpSp>
        <p:nvGrpSpPr>
          <p:cNvPr id="223" name="Google Shape;223;p25"/>
          <p:cNvGrpSpPr/>
          <p:nvPr/>
        </p:nvGrpSpPr>
        <p:grpSpPr>
          <a:xfrm>
            <a:off x="0" y="0"/>
            <a:ext cx="9144000" cy="5165400"/>
            <a:chOff x="0" y="0"/>
            <a:chExt cx="9144000" cy="5165400"/>
          </a:xfrm>
        </p:grpSpPr>
        <p:sp>
          <p:nvSpPr>
            <p:cNvPr id="224" name="Google Shape;224;p25"/>
            <p:cNvSpPr/>
            <p:nvPr/>
          </p:nvSpPr>
          <p:spPr>
            <a:xfrm>
              <a:off x="0" y="0"/>
              <a:ext cx="9144000" cy="5165400"/>
            </a:xfrm>
            <a:prstGeom prst="rect">
              <a:avLst/>
            </a:prstGeom>
            <a:solidFill>
              <a:srgbClr val="1F5D7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1F5D7E"/>
                </a:solidFill>
                <a:latin typeface="Arial"/>
                <a:ea typeface="Arial"/>
                <a:cs typeface="Arial"/>
                <a:sym typeface="Arial"/>
              </a:endParaRPr>
            </a:p>
          </p:txBody>
        </p:sp>
        <p:sp>
          <p:nvSpPr>
            <p:cNvPr id="225" name="Google Shape;225;p25"/>
            <p:cNvSpPr/>
            <p:nvPr/>
          </p:nvSpPr>
          <p:spPr>
            <a:xfrm>
              <a:off x="262825" y="251875"/>
              <a:ext cx="8651100" cy="4686900"/>
            </a:xfrm>
            <a:prstGeom prst="rect">
              <a:avLst/>
            </a:pr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226" name="Google Shape;226;p25"/>
          <p:cNvSpPr txBox="1"/>
          <p:nvPr>
            <p:ph type="title"/>
          </p:nvPr>
        </p:nvSpPr>
        <p:spPr>
          <a:xfrm>
            <a:off x="788475" y="2150850"/>
            <a:ext cx="7632600" cy="841800"/>
          </a:xfrm>
          <a:prstGeom prst="rect">
            <a:avLst/>
          </a:prstGeom>
          <a:noFill/>
          <a:ln>
            <a:noFill/>
          </a:ln>
        </p:spPr>
        <p:txBody>
          <a:bodyPr anchorCtr="0" anchor="ctr" bIns="91425" lIns="91425" spcFirstLastPara="1" rIns="91425" wrap="square" tIns="91425">
            <a:normAutofit fontScale="90000"/>
          </a:bodyPr>
          <a:lstStyle/>
          <a:p>
            <a:pPr indent="0" lvl="0" marL="0" rtl="0" algn="ctr">
              <a:lnSpc>
                <a:spcPct val="100000"/>
              </a:lnSpc>
              <a:spcBef>
                <a:spcPts val="0"/>
              </a:spcBef>
              <a:spcAft>
                <a:spcPts val="0"/>
              </a:spcAft>
              <a:buClr>
                <a:schemeClr val="dk1"/>
              </a:buClr>
              <a:buSzPct val="45833"/>
              <a:buFont typeface="Arial"/>
              <a:buNone/>
            </a:pPr>
            <a:r>
              <a:rPr lang="en" sz="2400">
                <a:solidFill>
                  <a:srgbClr val="1F5D7E"/>
                </a:solidFill>
                <a:latin typeface="PT Sans"/>
                <a:ea typeface="PT Sans"/>
                <a:cs typeface="PT Sans"/>
                <a:sym typeface="PT Sans"/>
              </a:rPr>
              <a:t>The local government has the power to regulate area zoning laws to meet the needs of their community. There are no national or statewide zoning ordinances allowed in real estate.</a:t>
            </a:r>
            <a:endParaRPr>
              <a:solidFill>
                <a:srgbClr val="1F5D7E"/>
              </a:solidFill>
              <a:latin typeface="PT Sans"/>
              <a:ea typeface="PT Sans"/>
              <a:cs typeface="PT Sans"/>
              <a:sym typeface="PT Sans"/>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0" name="Shape 230"/>
        <p:cNvGrpSpPr/>
        <p:nvPr/>
      </p:nvGrpSpPr>
      <p:grpSpPr>
        <a:xfrm>
          <a:off x="0" y="0"/>
          <a:ext cx="0" cy="0"/>
          <a:chOff x="0" y="0"/>
          <a:chExt cx="0" cy="0"/>
        </a:xfrm>
      </p:grpSpPr>
      <p:sp>
        <p:nvSpPr>
          <p:cNvPr id="231" name="Google Shape;231;p26"/>
          <p:cNvSpPr/>
          <p:nvPr/>
        </p:nvSpPr>
        <p:spPr>
          <a:xfrm>
            <a:off x="0" y="0"/>
            <a:ext cx="9144000" cy="5165400"/>
          </a:xfrm>
          <a:prstGeom prst="rect">
            <a:avLst/>
          </a:prstGeom>
          <a:solidFill>
            <a:srgbClr val="1F5D7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1F5D7E"/>
              </a:solidFill>
              <a:latin typeface="Arial"/>
              <a:ea typeface="Arial"/>
              <a:cs typeface="Arial"/>
              <a:sym typeface="Arial"/>
            </a:endParaRPr>
          </a:p>
        </p:txBody>
      </p:sp>
      <p:sp>
        <p:nvSpPr>
          <p:cNvPr id="232" name="Google Shape;232;p26"/>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Clr>
                <a:schemeClr val="dk1"/>
              </a:buClr>
              <a:buSzPts val="1100"/>
              <a:buFont typeface="Arial"/>
              <a:buNone/>
            </a:pPr>
            <a:r>
              <a:rPr b="1" lang="en" sz="2400">
                <a:solidFill>
                  <a:schemeClr val="lt1"/>
                </a:solidFill>
                <a:latin typeface="PT Sans"/>
                <a:ea typeface="PT Sans"/>
                <a:cs typeface="PT Sans"/>
                <a:sym typeface="PT Sans"/>
              </a:rPr>
              <a:t>What are the two ways that the government can take privately held land or real estate?</a:t>
            </a:r>
            <a:endParaRPr b="1" sz="2400">
              <a:solidFill>
                <a:schemeClr val="lt1"/>
              </a:solidFill>
              <a:latin typeface="PT Sans"/>
              <a:ea typeface="PT Sans"/>
              <a:cs typeface="PT Sans"/>
              <a:sym typeface="PT Sans"/>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6" name="Shape 236"/>
        <p:cNvGrpSpPr/>
        <p:nvPr/>
      </p:nvGrpSpPr>
      <p:grpSpPr>
        <a:xfrm>
          <a:off x="0" y="0"/>
          <a:ext cx="0" cy="0"/>
          <a:chOff x="0" y="0"/>
          <a:chExt cx="0" cy="0"/>
        </a:xfrm>
      </p:grpSpPr>
      <p:grpSp>
        <p:nvGrpSpPr>
          <p:cNvPr id="237" name="Google Shape;237;p27"/>
          <p:cNvGrpSpPr/>
          <p:nvPr/>
        </p:nvGrpSpPr>
        <p:grpSpPr>
          <a:xfrm>
            <a:off x="0" y="0"/>
            <a:ext cx="9144000" cy="5165400"/>
            <a:chOff x="0" y="0"/>
            <a:chExt cx="9144000" cy="5165400"/>
          </a:xfrm>
        </p:grpSpPr>
        <p:sp>
          <p:nvSpPr>
            <p:cNvPr id="238" name="Google Shape;238;p27"/>
            <p:cNvSpPr/>
            <p:nvPr/>
          </p:nvSpPr>
          <p:spPr>
            <a:xfrm>
              <a:off x="0" y="0"/>
              <a:ext cx="9144000" cy="5165400"/>
            </a:xfrm>
            <a:prstGeom prst="rect">
              <a:avLst/>
            </a:prstGeom>
            <a:solidFill>
              <a:srgbClr val="1F5D7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1F5D7E"/>
                </a:solidFill>
                <a:latin typeface="Arial"/>
                <a:ea typeface="Arial"/>
                <a:cs typeface="Arial"/>
                <a:sym typeface="Arial"/>
              </a:endParaRPr>
            </a:p>
          </p:txBody>
        </p:sp>
        <p:sp>
          <p:nvSpPr>
            <p:cNvPr id="239" name="Google Shape;239;p27"/>
            <p:cNvSpPr/>
            <p:nvPr/>
          </p:nvSpPr>
          <p:spPr>
            <a:xfrm>
              <a:off x="262825" y="251875"/>
              <a:ext cx="8651100" cy="4686900"/>
            </a:xfrm>
            <a:prstGeom prst="rect">
              <a:avLst/>
            </a:pr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240" name="Google Shape;240;p27"/>
          <p:cNvSpPr txBox="1"/>
          <p:nvPr>
            <p:ph type="title"/>
          </p:nvPr>
        </p:nvSpPr>
        <p:spPr>
          <a:xfrm>
            <a:off x="777525" y="1960800"/>
            <a:ext cx="7775100" cy="1243800"/>
          </a:xfrm>
          <a:prstGeom prst="rect">
            <a:avLst/>
          </a:prstGeom>
          <a:noFill/>
          <a:ln>
            <a:noFill/>
          </a:ln>
        </p:spPr>
        <p:txBody>
          <a:bodyPr anchorCtr="0" anchor="ctr" bIns="91425" lIns="91425" spcFirstLastPara="1" rIns="91425" wrap="square" tIns="91425">
            <a:normAutofit fontScale="90000"/>
          </a:bodyPr>
          <a:lstStyle/>
          <a:p>
            <a:pPr indent="0" lvl="0" marL="0" rtl="0" algn="ctr">
              <a:lnSpc>
                <a:spcPct val="100000"/>
              </a:lnSpc>
              <a:spcBef>
                <a:spcPts val="0"/>
              </a:spcBef>
              <a:spcAft>
                <a:spcPts val="0"/>
              </a:spcAft>
              <a:buClr>
                <a:schemeClr val="dk1"/>
              </a:buClr>
              <a:buSzPct val="45833"/>
              <a:buFont typeface="Arial"/>
              <a:buNone/>
            </a:pPr>
            <a:r>
              <a:rPr lang="en" sz="2400">
                <a:solidFill>
                  <a:srgbClr val="1F5D7E"/>
                </a:solidFill>
                <a:latin typeface="PT Sans"/>
                <a:ea typeface="PT Sans"/>
                <a:cs typeface="PT Sans"/>
                <a:sym typeface="PT Sans"/>
              </a:rPr>
              <a:t>Eminent domain and escheat. Eminent domain is the process of taking land for the use and good of the community, such as expanding a highway. Escheat happens when the government takes a property after the owner has died without heirs. </a:t>
            </a:r>
            <a:endParaRPr>
              <a:solidFill>
                <a:srgbClr val="1F5D7E"/>
              </a:solidFill>
              <a:latin typeface="PT Sans"/>
              <a:ea typeface="PT Sans"/>
              <a:cs typeface="PT Sans"/>
              <a:sym typeface="PT Sans"/>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4" name="Shape 244"/>
        <p:cNvGrpSpPr/>
        <p:nvPr/>
      </p:nvGrpSpPr>
      <p:grpSpPr>
        <a:xfrm>
          <a:off x="0" y="0"/>
          <a:ext cx="0" cy="0"/>
          <a:chOff x="0" y="0"/>
          <a:chExt cx="0" cy="0"/>
        </a:xfrm>
      </p:grpSpPr>
      <p:sp>
        <p:nvSpPr>
          <p:cNvPr id="245" name="Google Shape;245;p28"/>
          <p:cNvSpPr/>
          <p:nvPr/>
        </p:nvSpPr>
        <p:spPr>
          <a:xfrm>
            <a:off x="0" y="0"/>
            <a:ext cx="9144000" cy="5165400"/>
          </a:xfrm>
          <a:prstGeom prst="rect">
            <a:avLst/>
          </a:prstGeom>
          <a:solidFill>
            <a:srgbClr val="1F5D7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1F5D7E"/>
              </a:solidFill>
              <a:latin typeface="Arial"/>
              <a:ea typeface="Arial"/>
              <a:cs typeface="Arial"/>
              <a:sym typeface="Arial"/>
            </a:endParaRPr>
          </a:p>
        </p:txBody>
      </p:sp>
      <p:sp>
        <p:nvSpPr>
          <p:cNvPr id="246" name="Google Shape;246;p28"/>
          <p:cNvSpPr txBox="1"/>
          <p:nvPr>
            <p:ph type="title"/>
          </p:nvPr>
        </p:nvSpPr>
        <p:spPr>
          <a:xfrm>
            <a:off x="955200" y="2150850"/>
            <a:ext cx="7233600" cy="841800"/>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Clr>
                <a:schemeClr val="dk1"/>
              </a:buClr>
              <a:buSzPts val="1100"/>
              <a:buFont typeface="Arial"/>
              <a:buNone/>
            </a:pPr>
            <a:r>
              <a:rPr b="1" lang="en" sz="2400">
                <a:solidFill>
                  <a:schemeClr val="lt1"/>
                </a:solidFill>
                <a:latin typeface="PT Sans"/>
                <a:ea typeface="PT Sans"/>
                <a:cs typeface="PT Sans"/>
                <a:sym typeface="PT Sans"/>
              </a:rPr>
              <a:t>How does the Americans with Disabilities Act (ADA) impact housing?</a:t>
            </a:r>
            <a:endParaRPr b="1" sz="2400">
              <a:solidFill>
                <a:schemeClr val="lt1"/>
              </a:solidFill>
              <a:latin typeface="PT Sans"/>
              <a:ea typeface="PT Sans"/>
              <a:cs typeface="PT Sans"/>
              <a:sym typeface="PT Sans"/>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0" name="Shape 250"/>
        <p:cNvGrpSpPr/>
        <p:nvPr/>
      </p:nvGrpSpPr>
      <p:grpSpPr>
        <a:xfrm>
          <a:off x="0" y="0"/>
          <a:ext cx="0" cy="0"/>
          <a:chOff x="0" y="0"/>
          <a:chExt cx="0" cy="0"/>
        </a:xfrm>
      </p:grpSpPr>
      <p:grpSp>
        <p:nvGrpSpPr>
          <p:cNvPr id="251" name="Google Shape;251;p29"/>
          <p:cNvGrpSpPr/>
          <p:nvPr/>
        </p:nvGrpSpPr>
        <p:grpSpPr>
          <a:xfrm>
            <a:off x="0" y="0"/>
            <a:ext cx="9144000" cy="5165400"/>
            <a:chOff x="0" y="0"/>
            <a:chExt cx="9144000" cy="5165400"/>
          </a:xfrm>
        </p:grpSpPr>
        <p:sp>
          <p:nvSpPr>
            <p:cNvPr id="252" name="Google Shape;252;p29"/>
            <p:cNvSpPr/>
            <p:nvPr/>
          </p:nvSpPr>
          <p:spPr>
            <a:xfrm>
              <a:off x="0" y="0"/>
              <a:ext cx="9144000" cy="5165400"/>
            </a:xfrm>
            <a:prstGeom prst="rect">
              <a:avLst/>
            </a:prstGeom>
            <a:solidFill>
              <a:srgbClr val="1F5D7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1F5D7E"/>
                </a:solidFill>
                <a:latin typeface="Arial"/>
                <a:ea typeface="Arial"/>
                <a:cs typeface="Arial"/>
                <a:sym typeface="Arial"/>
              </a:endParaRPr>
            </a:p>
          </p:txBody>
        </p:sp>
        <p:sp>
          <p:nvSpPr>
            <p:cNvPr id="253" name="Google Shape;253;p29"/>
            <p:cNvSpPr/>
            <p:nvPr/>
          </p:nvSpPr>
          <p:spPr>
            <a:xfrm>
              <a:off x="262825" y="251875"/>
              <a:ext cx="8651100" cy="4686900"/>
            </a:xfrm>
            <a:prstGeom prst="rect">
              <a:avLst/>
            </a:pr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254" name="Google Shape;254;p29"/>
          <p:cNvSpPr txBox="1"/>
          <p:nvPr>
            <p:ph type="title"/>
          </p:nvPr>
        </p:nvSpPr>
        <p:spPr>
          <a:xfrm>
            <a:off x="700850" y="2150850"/>
            <a:ext cx="7731300" cy="841800"/>
          </a:xfrm>
          <a:prstGeom prst="rect">
            <a:avLst/>
          </a:prstGeom>
          <a:noFill/>
          <a:ln>
            <a:noFill/>
          </a:ln>
        </p:spPr>
        <p:txBody>
          <a:bodyPr anchorCtr="0" anchor="ctr" bIns="91425" lIns="91425" spcFirstLastPara="1" rIns="91425" wrap="square" tIns="91425">
            <a:normAutofit fontScale="90000"/>
          </a:bodyPr>
          <a:lstStyle/>
          <a:p>
            <a:pPr indent="0" lvl="0" marL="0" rtl="0" algn="ctr">
              <a:lnSpc>
                <a:spcPct val="100000"/>
              </a:lnSpc>
              <a:spcBef>
                <a:spcPts val="0"/>
              </a:spcBef>
              <a:spcAft>
                <a:spcPts val="0"/>
              </a:spcAft>
              <a:buClr>
                <a:schemeClr val="dk1"/>
              </a:buClr>
              <a:buSzPct val="45832"/>
              <a:buFont typeface="Arial"/>
              <a:buNone/>
            </a:pPr>
            <a:r>
              <a:rPr lang="en" sz="2400">
                <a:solidFill>
                  <a:srgbClr val="1F5D7E"/>
                </a:solidFill>
                <a:latin typeface="PT Sans"/>
                <a:ea typeface="PT Sans"/>
                <a:cs typeface="PT Sans"/>
                <a:sym typeface="PT Sans"/>
              </a:rPr>
              <a:t>The ADA requires physical access to housing for those with disabilities and requires equal opportunities for housing for those with disabilities or handicaps.</a:t>
            </a:r>
            <a:endParaRPr>
              <a:solidFill>
                <a:srgbClr val="1F5D7E"/>
              </a:solidFill>
              <a:latin typeface="PT Sans"/>
              <a:ea typeface="PT Sans"/>
              <a:cs typeface="PT Sans"/>
              <a:sym typeface="PT Sans"/>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8" name="Shape 68"/>
        <p:cNvGrpSpPr/>
        <p:nvPr/>
      </p:nvGrpSpPr>
      <p:grpSpPr>
        <a:xfrm>
          <a:off x="0" y="0"/>
          <a:ext cx="0" cy="0"/>
          <a:chOff x="0" y="0"/>
          <a:chExt cx="0" cy="0"/>
        </a:xfrm>
      </p:grpSpPr>
      <p:grpSp>
        <p:nvGrpSpPr>
          <p:cNvPr id="69" name="Google Shape;69;p3"/>
          <p:cNvGrpSpPr/>
          <p:nvPr/>
        </p:nvGrpSpPr>
        <p:grpSpPr>
          <a:xfrm>
            <a:off x="0" y="0"/>
            <a:ext cx="9144000" cy="5165400"/>
            <a:chOff x="0" y="0"/>
            <a:chExt cx="9144000" cy="5165400"/>
          </a:xfrm>
        </p:grpSpPr>
        <p:sp>
          <p:nvSpPr>
            <p:cNvPr id="70" name="Google Shape;70;p3"/>
            <p:cNvSpPr/>
            <p:nvPr/>
          </p:nvSpPr>
          <p:spPr>
            <a:xfrm>
              <a:off x="0" y="0"/>
              <a:ext cx="9144000" cy="5165400"/>
            </a:xfrm>
            <a:prstGeom prst="rect">
              <a:avLst/>
            </a:prstGeom>
            <a:solidFill>
              <a:srgbClr val="1F5D7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1F5D7E"/>
                </a:solidFill>
                <a:latin typeface="Arial"/>
                <a:ea typeface="Arial"/>
                <a:cs typeface="Arial"/>
                <a:sym typeface="Arial"/>
              </a:endParaRPr>
            </a:p>
          </p:txBody>
        </p:sp>
        <p:sp>
          <p:nvSpPr>
            <p:cNvPr id="71" name="Google Shape;71;p3"/>
            <p:cNvSpPr/>
            <p:nvPr/>
          </p:nvSpPr>
          <p:spPr>
            <a:xfrm>
              <a:off x="262825" y="251875"/>
              <a:ext cx="8651100" cy="4686900"/>
            </a:xfrm>
            <a:prstGeom prst="rect">
              <a:avLst/>
            </a:pr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72" name="Google Shape;72;p3"/>
          <p:cNvSpPr txBox="1"/>
          <p:nvPr>
            <p:ph type="title"/>
          </p:nvPr>
        </p:nvSpPr>
        <p:spPr>
          <a:xfrm>
            <a:off x="865575" y="2150850"/>
            <a:ext cx="7457700" cy="841800"/>
          </a:xfrm>
          <a:prstGeom prst="rect">
            <a:avLst/>
          </a:prstGeom>
          <a:noFill/>
          <a:ln>
            <a:noFill/>
          </a:ln>
        </p:spPr>
        <p:txBody>
          <a:bodyPr anchorCtr="0" anchor="ctr" bIns="91425" lIns="91425" spcFirstLastPara="1" rIns="91425" wrap="square" tIns="91425">
            <a:normAutofit fontScale="90000"/>
          </a:bodyPr>
          <a:lstStyle/>
          <a:p>
            <a:pPr indent="0" lvl="0" marL="0" rtl="0" algn="ctr">
              <a:lnSpc>
                <a:spcPct val="100000"/>
              </a:lnSpc>
              <a:spcBef>
                <a:spcPts val="0"/>
              </a:spcBef>
              <a:spcAft>
                <a:spcPts val="0"/>
              </a:spcAft>
              <a:buClr>
                <a:schemeClr val="dk1"/>
              </a:buClr>
              <a:buSzPct val="45833"/>
              <a:buFont typeface="Arial"/>
              <a:buNone/>
            </a:pPr>
            <a:r>
              <a:rPr b="1" lang="en" sz="2400">
                <a:solidFill>
                  <a:srgbClr val="1F5D7E"/>
                </a:solidFill>
                <a:latin typeface="PT Sans"/>
                <a:ea typeface="PT Sans"/>
                <a:cs typeface="PT Sans"/>
                <a:sym typeface="PT Sans"/>
              </a:rPr>
              <a:t>No. </a:t>
            </a:r>
            <a:r>
              <a:rPr lang="en" sz="2400">
                <a:solidFill>
                  <a:srgbClr val="1F5D7E"/>
                </a:solidFill>
                <a:latin typeface="PT Sans"/>
                <a:ea typeface="PT Sans"/>
                <a:cs typeface="PT Sans"/>
                <a:sym typeface="PT Sans"/>
              </a:rPr>
              <a:t>A property owner cannot block or restrict access to the property easement because these places are used by public utility companies and community organizations.</a:t>
            </a:r>
            <a:endParaRPr>
              <a:solidFill>
                <a:srgbClr val="1F5D7E"/>
              </a:solidFill>
              <a:latin typeface="PT Sans"/>
              <a:ea typeface="PT Sans"/>
              <a:cs typeface="PT Sans"/>
              <a:sym typeface="PT Sans"/>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8" name="Shape 258"/>
        <p:cNvGrpSpPr/>
        <p:nvPr/>
      </p:nvGrpSpPr>
      <p:grpSpPr>
        <a:xfrm>
          <a:off x="0" y="0"/>
          <a:ext cx="0" cy="0"/>
          <a:chOff x="0" y="0"/>
          <a:chExt cx="0" cy="0"/>
        </a:xfrm>
      </p:grpSpPr>
      <p:sp>
        <p:nvSpPr>
          <p:cNvPr id="259" name="Google Shape;259;p30"/>
          <p:cNvSpPr/>
          <p:nvPr/>
        </p:nvSpPr>
        <p:spPr>
          <a:xfrm>
            <a:off x="0" y="0"/>
            <a:ext cx="9144000" cy="5165400"/>
          </a:xfrm>
          <a:prstGeom prst="rect">
            <a:avLst/>
          </a:prstGeom>
          <a:solidFill>
            <a:srgbClr val="1F5D7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1F5D7E"/>
              </a:solidFill>
              <a:latin typeface="Arial"/>
              <a:ea typeface="Arial"/>
              <a:cs typeface="Arial"/>
              <a:sym typeface="Arial"/>
            </a:endParaRPr>
          </a:p>
        </p:txBody>
      </p:sp>
      <p:sp>
        <p:nvSpPr>
          <p:cNvPr id="260" name="Google Shape;260;p30"/>
          <p:cNvSpPr txBox="1"/>
          <p:nvPr>
            <p:ph type="title"/>
          </p:nvPr>
        </p:nvSpPr>
        <p:spPr>
          <a:xfrm>
            <a:off x="971700" y="2161800"/>
            <a:ext cx="7200600" cy="841800"/>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Clr>
                <a:schemeClr val="dk1"/>
              </a:buClr>
              <a:buSzPts val="1100"/>
              <a:buFont typeface="Arial"/>
              <a:buNone/>
            </a:pPr>
            <a:r>
              <a:rPr b="1" lang="en" sz="2400">
                <a:solidFill>
                  <a:schemeClr val="lt1"/>
                </a:solidFill>
                <a:latin typeface="PT Sans"/>
                <a:ea typeface="PT Sans"/>
                <a:cs typeface="PT Sans"/>
                <a:sym typeface="PT Sans"/>
              </a:rPr>
              <a:t>Does a property owner have the right to dispose of (sell) a property?</a:t>
            </a:r>
            <a:endParaRPr b="1" sz="2400">
              <a:solidFill>
                <a:schemeClr val="lt1"/>
              </a:solidFill>
              <a:latin typeface="PT Sans"/>
              <a:ea typeface="PT Sans"/>
              <a:cs typeface="PT Sans"/>
              <a:sym typeface="PT Sans"/>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4" name="Shape 264"/>
        <p:cNvGrpSpPr/>
        <p:nvPr/>
      </p:nvGrpSpPr>
      <p:grpSpPr>
        <a:xfrm>
          <a:off x="0" y="0"/>
          <a:ext cx="0" cy="0"/>
          <a:chOff x="0" y="0"/>
          <a:chExt cx="0" cy="0"/>
        </a:xfrm>
      </p:grpSpPr>
      <p:grpSp>
        <p:nvGrpSpPr>
          <p:cNvPr id="265" name="Google Shape;265;p31"/>
          <p:cNvGrpSpPr/>
          <p:nvPr/>
        </p:nvGrpSpPr>
        <p:grpSpPr>
          <a:xfrm>
            <a:off x="0" y="0"/>
            <a:ext cx="9144000" cy="5165400"/>
            <a:chOff x="0" y="0"/>
            <a:chExt cx="9144000" cy="5165400"/>
          </a:xfrm>
        </p:grpSpPr>
        <p:sp>
          <p:nvSpPr>
            <p:cNvPr id="266" name="Google Shape;266;p31"/>
            <p:cNvSpPr/>
            <p:nvPr/>
          </p:nvSpPr>
          <p:spPr>
            <a:xfrm>
              <a:off x="0" y="0"/>
              <a:ext cx="9144000" cy="5165400"/>
            </a:xfrm>
            <a:prstGeom prst="rect">
              <a:avLst/>
            </a:prstGeom>
            <a:solidFill>
              <a:srgbClr val="1F5D7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1F5D7E"/>
                </a:solidFill>
                <a:latin typeface="Arial"/>
                <a:ea typeface="Arial"/>
                <a:cs typeface="Arial"/>
                <a:sym typeface="Arial"/>
              </a:endParaRPr>
            </a:p>
          </p:txBody>
        </p:sp>
        <p:sp>
          <p:nvSpPr>
            <p:cNvPr id="267" name="Google Shape;267;p31"/>
            <p:cNvSpPr/>
            <p:nvPr/>
          </p:nvSpPr>
          <p:spPr>
            <a:xfrm>
              <a:off x="262825" y="251875"/>
              <a:ext cx="8651100" cy="4686900"/>
            </a:xfrm>
            <a:prstGeom prst="rect">
              <a:avLst/>
            </a:pr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268" name="Google Shape;268;p31"/>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fontScale="90000"/>
          </a:bodyPr>
          <a:lstStyle/>
          <a:p>
            <a:pPr indent="0" lvl="0" marL="0" rtl="0" algn="ctr">
              <a:lnSpc>
                <a:spcPct val="100000"/>
              </a:lnSpc>
              <a:spcBef>
                <a:spcPts val="0"/>
              </a:spcBef>
              <a:spcAft>
                <a:spcPts val="0"/>
              </a:spcAft>
              <a:buClr>
                <a:schemeClr val="dk1"/>
              </a:buClr>
              <a:buSzPct val="45833"/>
              <a:buFont typeface="Arial"/>
              <a:buNone/>
            </a:pPr>
            <a:r>
              <a:rPr b="1" lang="en" sz="2400">
                <a:solidFill>
                  <a:srgbClr val="1F5D7E"/>
                </a:solidFill>
                <a:latin typeface="PT Sans"/>
                <a:ea typeface="PT Sans"/>
                <a:cs typeface="PT Sans"/>
                <a:sym typeface="PT Sans"/>
              </a:rPr>
              <a:t>Yes. </a:t>
            </a:r>
            <a:r>
              <a:rPr lang="en" sz="2400">
                <a:solidFill>
                  <a:srgbClr val="1F5D7E"/>
                </a:solidFill>
                <a:latin typeface="PT Sans"/>
                <a:ea typeface="PT Sans"/>
                <a:cs typeface="PT Sans"/>
                <a:sym typeface="PT Sans"/>
              </a:rPr>
              <a:t>The property owner is the only person </a:t>
            </a:r>
            <a:endParaRPr sz="2400">
              <a:solidFill>
                <a:srgbClr val="1F5D7E"/>
              </a:solidFill>
              <a:latin typeface="PT Sans"/>
              <a:ea typeface="PT Sans"/>
              <a:cs typeface="PT Sans"/>
              <a:sym typeface="PT Sans"/>
            </a:endParaRPr>
          </a:p>
          <a:p>
            <a:pPr indent="0" lvl="0" marL="0" rtl="0" algn="ctr">
              <a:lnSpc>
                <a:spcPct val="100000"/>
              </a:lnSpc>
              <a:spcBef>
                <a:spcPts val="0"/>
              </a:spcBef>
              <a:spcAft>
                <a:spcPts val="0"/>
              </a:spcAft>
              <a:buClr>
                <a:schemeClr val="dk1"/>
              </a:buClr>
              <a:buSzPct val="45833"/>
              <a:buFont typeface="Arial"/>
              <a:buNone/>
            </a:pPr>
            <a:r>
              <a:rPr lang="en" sz="2400">
                <a:solidFill>
                  <a:srgbClr val="1F5D7E"/>
                </a:solidFill>
                <a:latin typeface="PT Sans"/>
                <a:ea typeface="PT Sans"/>
                <a:cs typeface="PT Sans"/>
                <a:sym typeface="PT Sans"/>
              </a:rPr>
              <a:t>who can legally sell property.</a:t>
            </a:r>
            <a:endParaRPr>
              <a:solidFill>
                <a:srgbClr val="1F5D7E"/>
              </a:solidFill>
              <a:latin typeface="PT Sans"/>
              <a:ea typeface="PT Sans"/>
              <a:cs typeface="PT Sans"/>
              <a:sym typeface="PT Sans"/>
            </a:endParaRP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2" name="Shape 272"/>
        <p:cNvGrpSpPr/>
        <p:nvPr/>
      </p:nvGrpSpPr>
      <p:grpSpPr>
        <a:xfrm>
          <a:off x="0" y="0"/>
          <a:ext cx="0" cy="0"/>
          <a:chOff x="0" y="0"/>
          <a:chExt cx="0" cy="0"/>
        </a:xfrm>
      </p:grpSpPr>
      <p:sp>
        <p:nvSpPr>
          <p:cNvPr id="273" name="Google Shape;273;p32"/>
          <p:cNvSpPr/>
          <p:nvPr/>
        </p:nvSpPr>
        <p:spPr>
          <a:xfrm>
            <a:off x="0" y="0"/>
            <a:ext cx="9144000" cy="5165400"/>
          </a:xfrm>
          <a:prstGeom prst="rect">
            <a:avLst/>
          </a:prstGeom>
          <a:solidFill>
            <a:srgbClr val="1F5D7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1F5D7E"/>
              </a:solidFill>
              <a:latin typeface="Arial"/>
              <a:ea typeface="Arial"/>
              <a:cs typeface="Arial"/>
              <a:sym typeface="Arial"/>
            </a:endParaRPr>
          </a:p>
        </p:txBody>
      </p:sp>
      <p:sp>
        <p:nvSpPr>
          <p:cNvPr id="274" name="Google Shape;274;p32"/>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Clr>
                <a:schemeClr val="dk1"/>
              </a:buClr>
              <a:buSzPts val="1100"/>
              <a:buFont typeface="Arial"/>
              <a:buNone/>
            </a:pPr>
            <a:r>
              <a:rPr b="1" lang="en" sz="2400">
                <a:solidFill>
                  <a:schemeClr val="lt1"/>
                </a:solidFill>
                <a:latin typeface="PT Sans"/>
                <a:ea typeface="PT Sans"/>
                <a:cs typeface="PT Sans"/>
                <a:sym typeface="PT Sans"/>
              </a:rPr>
              <a:t>Can a property owner block off a stream </a:t>
            </a:r>
            <a:endParaRPr b="1" sz="2400">
              <a:solidFill>
                <a:schemeClr val="lt1"/>
              </a:solidFill>
              <a:latin typeface="PT Sans"/>
              <a:ea typeface="PT Sans"/>
              <a:cs typeface="PT Sans"/>
              <a:sym typeface="PT Sans"/>
            </a:endParaRPr>
          </a:p>
          <a:p>
            <a:pPr indent="0" lvl="0" marL="0" rtl="0" algn="ctr">
              <a:lnSpc>
                <a:spcPct val="100000"/>
              </a:lnSpc>
              <a:spcBef>
                <a:spcPts val="0"/>
              </a:spcBef>
              <a:spcAft>
                <a:spcPts val="0"/>
              </a:spcAft>
              <a:buClr>
                <a:schemeClr val="dk1"/>
              </a:buClr>
              <a:buSzPts val="1100"/>
              <a:buFont typeface="Arial"/>
              <a:buNone/>
            </a:pPr>
            <a:r>
              <a:rPr b="1" lang="en" sz="2400">
                <a:solidFill>
                  <a:schemeClr val="lt1"/>
                </a:solidFill>
                <a:latin typeface="PT Sans"/>
                <a:ea typeface="PT Sans"/>
                <a:cs typeface="PT Sans"/>
                <a:sym typeface="PT Sans"/>
              </a:rPr>
              <a:t>at the cost of other owners?</a:t>
            </a:r>
            <a:endParaRPr b="1" sz="2400">
              <a:solidFill>
                <a:schemeClr val="lt1"/>
              </a:solidFill>
              <a:latin typeface="PT Sans"/>
              <a:ea typeface="PT Sans"/>
              <a:cs typeface="PT Sans"/>
              <a:sym typeface="PT Sans"/>
            </a:endParaRP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8" name="Shape 278"/>
        <p:cNvGrpSpPr/>
        <p:nvPr/>
      </p:nvGrpSpPr>
      <p:grpSpPr>
        <a:xfrm>
          <a:off x="0" y="0"/>
          <a:ext cx="0" cy="0"/>
          <a:chOff x="0" y="0"/>
          <a:chExt cx="0" cy="0"/>
        </a:xfrm>
      </p:grpSpPr>
      <p:grpSp>
        <p:nvGrpSpPr>
          <p:cNvPr id="279" name="Google Shape;279;p33"/>
          <p:cNvGrpSpPr/>
          <p:nvPr/>
        </p:nvGrpSpPr>
        <p:grpSpPr>
          <a:xfrm>
            <a:off x="0" y="0"/>
            <a:ext cx="9144000" cy="5165400"/>
            <a:chOff x="0" y="0"/>
            <a:chExt cx="9144000" cy="5165400"/>
          </a:xfrm>
        </p:grpSpPr>
        <p:sp>
          <p:nvSpPr>
            <p:cNvPr id="280" name="Google Shape;280;p33"/>
            <p:cNvSpPr/>
            <p:nvPr/>
          </p:nvSpPr>
          <p:spPr>
            <a:xfrm>
              <a:off x="0" y="0"/>
              <a:ext cx="9144000" cy="5165400"/>
            </a:xfrm>
            <a:prstGeom prst="rect">
              <a:avLst/>
            </a:prstGeom>
            <a:solidFill>
              <a:srgbClr val="1F5D7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1F5D7E"/>
                </a:solidFill>
                <a:latin typeface="Arial"/>
                <a:ea typeface="Arial"/>
                <a:cs typeface="Arial"/>
                <a:sym typeface="Arial"/>
              </a:endParaRPr>
            </a:p>
          </p:txBody>
        </p:sp>
        <p:sp>
          <p:nvSpPr>
            <p:cNvPr id="281" name="Google Shape;281;p33"/>
            <p:cNvSpPr/>
            <p:nvPr/>
          </p:nvSpPr>
          <p:spPr>
            <a:xfrm>
              <a:off x="262825" y="251875"/>
              <a:ext cx="8651100" cy="4686900"/>
            </a:xfrm>
            <a:prstGeom prst="rect">
              <a:avLst/>
            </a:pr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282" name="Google Shape;282;p33"/>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fontScale="90000"/>
          </a:bodyPr>
          <a:lstStyle/>
          <a:p>
            <a:pPr indent="0" lvl="0" marL="0" rtl="0" algn="ctr">
              <a:lnSpc>
                <a:spcPct val="100000"/>
              </a:lnSpc>
              <a:spcBef>
                <a:spcPts val="0"/>
              </a:spcBef>
              <a:spcAft>
                <a:spcPts val="0"/>
              </a:spcAft>
              <a:buClr>
                <a:schemeClr val="dk1"/>
              </a:buClr>
              <a:buSzPct val="45833"/>
              <a:buFont typeface="Arial"/>
              <a:buNone/>
            </a:pPr>
            <a:r>
              <a:rPr b="1" lang="en" sz="2400">
                <a:solidFill>
                  <a:srgbClr val="1F5D7E"/>
                </a:solidFill>
                <a:latin typeface="PT Sans"/>
                <a:ea typeface="PT Sans"/>
                <a:cs typeface="PT Sans"/>
                <a:sym typeface="PT Sans"/>
              </a:rPr>
              <a:t>Yes. </a:t>
            </a:r>
            <a:r>
              <a:rPr lang="en" sz="2400">
                <a:solidFill>
                  <a:srgbClr val="1F5D7E"/>
                </a:solidFill>
                <a:latin typeface="PT Sans"/>
                <a:ea typeface="PT Sans"/>
                <a:cs typeface="PT Sans"/>
                <a:sym typeface="PT Sans"/>
              </a:rPr>
              <a:t>The doctrine of prior appropriation says that the first person to divert water from a stream for their own use has the right to do so—even at the cost of other owners.</a:t>
            </a:r>
            <a:endParaRPr>
              <a:solidFill>
                <a:srgbClr val="1F5D7E"/>
              </a:solidFill>
              <a:latin typeface="PT Sans"/>
              <a:ea typeface="PT Sans"/>
              <a:cs typeface="PT Sans"/>
              <a:sym typeface="PT Sans"/>
            </a:endParaRPr>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6" name="Shape 286"/>
        <p:cNvGrpSpPr/>
        <p:nvPr/>
      </p:nvGrpSpPr>
      <p:grpSpPr>
        <a:xfrm>
          <a:off x="0" y="0"/>
          <a:ext cx="0" cy="0"/>
          <a:chOff x="0" y="0"/>
          <a:chExt cx="0" cy="0"/>
        </a:xfrm>
      </p:grpSpPr>
      <p:sp>
        <p:nvSpPr>
          <p:cNvPr id="287" name="Google Shape;287;p34"/>
          <p:cNvSpPr/>
          <p:nvPr/>
        </p:nvSpPr>
        <p:spPr>
          <a:xfrm>
            <a:off x="0" y="0"/>
            <a:ext cx="9144000" cy="5165400"/>
          </a:xfrm>
          <a:prstGeom prst="rect">
            <a:avLst/>
          </a:prstGeom>
          <a:solidFill>
            <a:srgbClr val="1F5D7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1F5D7E"/>
              </a:solidFill>
              <a:latin typeface="Arial"/>
              <a:ea typeface="Arial"/>
              <a:cs typeface="Arial"/>
              <a:sym typeface="Arial"/>
            </a:endParaRPr>
          </a:p>
        </p:txBody>
      </p:sp>
      <p:sp>
        <p:nvSpPr>
          <p:cNvPr id="288" name="Google Shape;288;p34"/>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a:bodyPr>
          <a:lstStyle/>
          <a:p>
            <a:pPr indent="0" lvl="0" marL="0" rtl="0" algn="ctr">
              <a:lnSpc>
                <a:spcPct val="100000"/>
              </a:lnSpc>
              <a:spcBef>
                <a:spcPts val="0"/>
              </a:spcBef>
              <a:spcAft>
                <a:spcPts val="0"/>
              </a:spcAft>
              <a:buClr>
                <a:schemeClr val="dk1"/>
              </a:buClr>
              <a:buSzPts val="1100"/>
              <a:buFont typeface="Arial"/>
              <a:buNone/>
            </a:pPr>
            <a:r>
              <a:rPr b="1" lang="en" sz="2400">
                <a:solidFill>
                  <a:schemeClr val="lt1"/>
                </a:solidFill>
                <a:latin typeface="PT Sans"/>
                <a:ea typeface="PT Sans"/>
                <a:cs typeface="PT Sans"/>
                <a:sym typeface="PT Sans"/>
              </a:rPr>
              <a:t>What is the Federal Fair Housing Act (1968)?</a:t>
            </a:r>
            <a:endParaRPr b="1" sz="2400">
              <a:solidFill>
                <a:schemeClr val="lt1"/>
              </a:solidFill>
              <a:latin typeface="PT Sans"/>
              <a:ea typeface="PT Sans"/>
              <a:cs typeface="PT Sans"/>
              <a:sym typeface="PT Sans"/>
            </a:endParaRPr>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2" name="Shape 292"/>
        <p:cNvGrpSpPr/>
        <p:nvPr/>
      </p:nvGrpSpPr>
      <p:grpSpPr>
        <a:xfrm>
          <a:off x="0" y="0"/>
          <a:ext cx="0" cy="0"/>
          <a:chOff x="0" y="0"/>
          <a:chExt cx="0" cy="0"/>
        </a:xfrm>
      </p:grpSpPr>
      <p:grpSp>
        <p:nvGrpSpPr>
          <p:cNvPr id="293" name="Google Shape;293;p35"/>
          <p:cNvGrpSpPr/>
          <p:nvPr/>
        </p:nvGrpSpPr>
        <p:grpSpPr>
          <a:xfrm>
            <a:off x="0" y="0"/>
            <a:ext cx="9144000" cy="5165400"/>
            <a:chOff x="0" y="0"/>
            <a:chExt cx="9144000" cy="5165400"/>
          </a:xfrm>
        </p:grpSpPr>
        <p:sp>
          <p:nvSpPr>
            <p:cNvPr id="294" name="Google Shape;294;p35"/>
            <p:cNvSpPr/>
            <p:nvPr/>
          </p:nvSpPr>
          <p:spPr>
            <a:xfrm>
              <a:off x="0" y="0"/>
              <a:ext cx="9144000" cy="5165400"/>
            </a:xfrm>
            <a:prstGeom prst="rect">
              <a:avLst/>
            </a:prstGeom>
            <a:solidFill>
              <a:srgbClr val="1F5D7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1F5D7E"/>
                </a:solidFill>
                <a:latin typeface="Arial"/>
                <a:ea typeface="Arial"/>
                <a:cs typeface="Arial"/>
                <a:sym typeface="Arial"/>
              </a:endParaRPr>
            </a:p>
          </p:txBody>
        </p:sp>
        <p:sp>
          <p:nvSpPr>
            <p:cNvPr id="295" name="Google Shape;295;p35"/>
            <p:cNvSpPr/>
            <p:nvPr/>
          </p:nvSpPr>
          <p:spPr>
            <a:xfrm>
              <a:off x="262825" y="251875"/>
              <a:ext cx="8651100" cy="4686900"/>
            </a:xfrm>
            <a:prstGeom prst="rect">
              <a:avLst/>
            </a:pr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296" name="Google Shape;296;p35"/>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fontScale="90000"/>
          </a:bodyPr>
          <a:lstStyle/>
          <a:p>
            <a:pPr indent="0" lvl="0" marL="0" rtl="0" algn="ctr">
              <a:lnSpc>
                <a:spcPct val="100000"/>
              </a:lnSpc>
              <a:spcBef>
                <a:spcPts val="0"/>
              </a:spcBef>
              <a:spcAft>
                <a:spcPts val="0"/>
              </a:spcAft>
              <a:buClr>
                <a:schemeClr val="dk1"/>
              </a:buClr>
              <a:buSzPct val="45833"/>
              <a:buFont typeface="Arial"/>
              <a:buNone/>
            </a:pPr>
            <a:r>
              <a:rPr lang="en" sz="2400">
                <a:solidFill>
                  <a:srgbClr val="1F5D7E"/>
                </a:solidFill>
                <a:latin typeface="PT Sans"/>
                <a:ea typeface="PT Sans"/>
                <a:cs typeface="PT Sans"/>
                <a:sym typeface="PT Sans"/>
              </a:rPr>
              <a:t>The Federal Fair Housing Act requires that all individuals be treated the same when buying or leasing property. The seller or agent cannot discriminate based on race, religion, sex, or origin.</a:t>
            </a:r>
            <a:endParaRPr>
              <a:solidFill>
                <a:srgbClr val="1F5D7E"/>
              </a:solidFill>
              <a:latin typeface="PT Sans"/>
              <a:ea typeface="PT Sans"/>
              <a:cs typeface="PT Sans"/>
              <a:sym typeface="PT Sans"/>
            </a:endParaRPr>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0" name="Shape 300"/>
        <p:cNvGrpSpPr/>
        <p:nvPr/>
      </p:nvGrpSpPr>
      <p:grpSpPr>
        <a:xfrm>
          <a:off x="0" y="0"/>
          <a:ext cx="0" cy="0"/>
          <a:chOff x="0" y="0"/>
          <a:chExt cx="0" cy="0"/>
        </a:xfrm>
      </p:grpSpPr>
      <p:sp>
        <p:nvSpPr>
          <p:cNvPr id="301" name="Google Shape;301;p36"/>
          <p:cNvSpPr/>
          <p:nvPr/>
        </p:nvSpPr>
        <p:spPr>
          <a:xfrm>
            <a:off x="0" y="0"/>
            <a:ext cx="9144000" cy="5165400"/>
          </a:xfrm>
          <a:prstGeom prst="rect">
            <a:avLst/>
          </a:prstGeom>
          <a:solidFill>
            <a:srgbClr val="1F5D7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1F5D7E"/>
              </a:solidFill>
              <a:latin typeface="Arial"/>
              <a:ea typeface="Arial"/>
              <a:cs typeface="Arial"/>
              <a:sym typeface="Arial"/>
            </a:endParaRPr>
          </a:p>
        </p:txBody>
      </p:sp>
      <p:sp>
        <p:nvSpPr>
          <p:cNvPr id="302" name="Google Shape;302;p36"/>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a:bodyPr>
          <a:lstStyle/>
          <a:p>
            <a:pPr indent="0" lvl="0" marL="0" rtl="0" algn="ctr">
              <a:lnSpc>
                <a:spcPct val="100000"/>
              </a:lnSpc>
              <a:spcBef>
                <a:spcPts val="0"/>
              </a:spcBef>
              <a:spcAft>
                <a:spcPts val="0"/>
              </a:spcAft>
              <a:buClr>
                <a:schemeClr val="dk1"/>
              </a:buClr>
              <a:buSzPts val="1100"/>
              <a:buFont typeface="Arial"/>
              <a:buNone/>
            </a:pPr>
            <a:r>
              <a:rPr b="1" lang="en" sz="2400">
                <a:solidFill>
                  <a:schemeClr val="lt1"/>
                </a:solidFill>
                <a:latin typeface="PT Sans"/>
                <a:ea typeface="PT Sans"/>
                <a:cs typeface="PT Sans"/>
                <a:sym typeface="PT Sans"/>
              </a:rPr>
              <a:t>How is an offer legally terminated? </a:t>
            </a:r>
            <a:endParaRPr b="1" sz="2400">
              <a:solidFill>
                <a:schemeClr val="lt1"/>
              </a:solidFill>
              <a:latin typeface="PT Sans"/>
              <a:ea typeface="PT Sans"/>
              <a:cs typeface="PT Sans"/>
              <a:sym typeface="PT Sans"/>
            </a:endParaRPr>
          </a:p>
        </p:txBody>
      </p:sp>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6" name="Shape 306"/>
        <p:cNvGrpSpPr/>
        <p:nvPr/>
      </p:nvGrpSpPr>
      <p:grpSpPr>
        <a:xfrm>
          <a:off x="0" y="0"/>
          <a:ext cx="0" cy="0"/>
          <a:chOff x="0" y="0"/>
          <a:chExt cx="0" cy="0"/>
        </a:xfrm>
      </p:grpSpPr>
      <p:grpSp>
        <p:nvGrpSpPr>
          <p:cNvPr id="307" name="Google Shape;307;p37"/>
          <p:cNvGrpSpPr/>
          <p:nvPr/>
        </p:nvGrpSpPr>
        <p:grpSpPr>
          <a:xfrm>
            <a:off x="0" y="0"/>
            <a:ext cx="9144000" cy="5165400"/>
            <a:chOff x="0" y="0"/>
            <a:chExt cx="9144000" cy="5165400"/>
          </a:xfrm>
        </p:grpSpPr>
        <p:sp>
          <p:nvSpPr>
            <p:cNvPr id="308" name="Google Shape;308;p37"/>
            <p:cNvSpPr/>
            <p:nvPr/>
          </p:nvSpPr>
          <p:spPr>
            <a:xfrm>
              <a:off x="0" y="0"/>
              <a:ext cx="9144000" cy="5165400"/>
            </a:xfrm>
            <a:prstGeom prst="rect">
              <a:avLst/>
            </a:prstGeom>
            <a:solidFill>
              <a:srgbClr val="1F5D7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1F5D7E"/>
                </a:solidFill>
                <a:latin typeface="Arial"/>
                <a:ea typeface="Arial"/>
                <a:cs typeface="Arial"/>
                <a:sym typeface="Arial"/>
              </a:endParaRPr>
            </a:p>
          </p:txBody>
        </p:sp>
        <p:sp>
          <p:nvSpPr>
            <p:cNvPr id="309" name="Google Shape;309;p37"/>
            <p:cNvSpPr/>
            <p:nvPr/>
          </p:nvSpPr>
          <p:spPr>
            <a:xfrm>
              <a:off x="262825" y="251875"/>
              <a:ext cx="8651100" cy="4686900"/>
            </a:xfrm>
            <a:prstGeom prst="rect">
              <a:avLst/>
            </a:pr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310" name="Google Shape;310;p37"/>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fontScale="90000"/>
          </a:bodyPr>
          <a:lstStyle/>
          <a:p>
            <a:pPr indent="0" lvl="0" marL="0" rtl="0" algn="ctr">
              <a:lnSpc>
                <a:spcPct val="100000"/>
              </a:lnSpc>
              <a:spcBef>
                <a:spcPts val="0"/>
              </a:spcBef>
              <a:spcAft>
                <a:spcPts val="0"/>
              </a:spcAft>
              <a:buClr>
                <a:schemeClr val="dk1"/>
              </a:buClr>
              <a:buSzPct val="45833"/>
              <a:buFont typeface="Arial"/>
              <a:buNone/>
            </a:pPr>
            <a:r>
              <a:rPr lang="en" sz="2400">
                <a:solidFill>
                  <a:srgbClr val="1F5D7E"/>
                </a:solidFill>
                <a:latin typeface="PT Sans"/>
                <a:ea typeface="PT Sans"/>
                <a:cs typeface="PT Sans"/>
                <a:sym typeface="PT Sans"/>
              </a:rPr>
              <a:t>An offer can be terminated by failure to meet the due date, rejection by the seller, withdrawal by the buyer, or ruling by law. </a:t>
            </a:r>
            <a:endParaRPr>
              <a:solidFill>
                <a:srgbClr val="1F5D7E"/>
              </a:solidFill>
              <a:latin typeface="PT Sans"/>
              <a:ea typeface="PT Sans"/>
              <a:cs typeface="PT Sans"/>
              <a:sym typeface="PT Sans"/>
            </a:endParaRPr>
          </a:p>
        </p:txBody>
      </p:sp>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4" name="Shape 314"/>
        <p:cNvGrpSpPr/>
        <p:nvPr/>
      </p:nvGrpSpPr>
      <p:grpSpPr>
        <a:xfrm>
          <a:off x="0" y="0"/>
          <a:ext cx="0" cy="0"/>
          <a:chOff x="0" y="0"/>
          <a:chExt cx="0" cy="0"/>
        </a:xfrm>
      </p:grpSpPr>
      <p:sp>
        <p:nvSpPr>
          <p:cNvPr id="315" name="Google Shape;315;p38"/>
          <p:cNvSpPr/>
          <p:nvPr/>
        </p:nvSpPr>
        <p:spPr>
          <a:xfrm>
            <a:off x="0" y="0"/>
            <a:ext cx="9144000" cy="5165400"/>
          </a:xfrm>
          <a:prstGeom prst="rect">
            <a:avLst/>
          </a:prstGeom>
          <a:solidFill>
            <a:srgbClr val="1F5D7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1F5D7E"/>
              </a:solidFill>
              <a:latin typeface="Arial"/>
              <a:ea typeface="Arial"/>
              <a:cs typeface="Arial"/>
              <a:sym typeface="Arial"/>
            </a:endParaRPr>
          </a:p>
        </p:txBody>
      </p:sp>
      <p:sp>
        <p:nvSpPr>
          <p:cNvPr id="316" name="Google Shape;316;p38"/>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a:bodyPr>
          <a:lstStyle/>
          <a:p>
            <a:pPr indent="0" lvl="0" marL="0" rtl="0" algn="ctr">
              <a:lnSpc>
                <a:spcPct val="100000"/>
              </a:lnSpc>
              <a:spcBef>
                <a:spcPts val="0"/>
              </a:spcBef>
              <a:spcAft>
                <a:spcPts val="0"/>
              </a:spcAft>
              <a:buClr>
                <a:schemeClr val="dk1"/>
              </a:buClr>
              <a:buSzPts val="1100"/>
              <a:buFont typeface="Arial"/>
              <a:buNone/>
            </a:pPr>
            <a:r>
              <a:rPr b="1" lang="en" sz="2400">
                <a:solidFill>
                  <a:schemeClr val="lt1"/>
                </a:solidFill>
                <a:latin typeface="PT Sans"/>
                <a:ea typeface="PT Sans"/>
                <a:cs typeface="PT Sans"/>
                <a:sym typeface="PT Sans"/>
              </a:rPr>
              <a:t>What does the statute of frauds require to be enforceable? </a:t>
            </a:r>
            <a:endParaRPr b="1" sz="2400">
              <a:solidFill>
                <a:schemeClr val="lt1"/>
              </a:solidFill>
              <a:latin typeface="PT Sans"/>
              <a:ea typeface="PT Sans"/>
              <a:cs typeface="PT Sans"/>
              <a:sym typeface="PT Sans"/>
            </a:endParaRPr>
          </a:p>
        </p:txBody>
      </p:sp>
    </p:spTree>
  </p:cSld>
  <p:clrMapOvr>
    <a:masterClrMapping/>
  </p:clrMapOvr>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0" name="Shape 320"/>
        <p:cNvGrpSpPr/>
        <p:nvPr/>
      </p:nvGrpSpPr>
      <p:grpSpPr>
        <a:xfrm>
          <a:off x="0" y="0"/>
          <a:ext cx="0" cy="0"/>
          <a:chOff x="0" y="0"/>
          <a:chExt cx="0" cy="0"/>
        </a:xfrm>
      </p:grpSpPr>
      <p:grpSp>
        <p:nvGrpSpPr>
          <p:cNvPr id="321" name="Google Shape;321;p39"/>
          <p:cNvGrpSpPr/>
          <p:nvPr/>
        </p:nvGrpSpPr>
        <p:grpSpPr>
          <a:xfrm>
            <a:off x="0" y="0"/>
            <a:ext cx="9144000" cy="5165400"/>
            <a:chOff x="0" y="0"/>
            <a:chExt cx="9144000" cy="5165400"/>
          </a:xfrm>
        </p:grpSpPr>
        <p:sp>
          <p:nvSpPr>
            <p:cNvPr id="322" name="Google Shape;322;p39"/>
            <p:cNvSpPr/>
            <p:nvPr/>
          </p:nvSpPr>
          <p:spPr>
            <a:xfrm>
              <a:off x="0" y="0"/>
              <a:ext cx="9144000" cy="5165400"/>
            </a:xfrm>
            <a:prstGeom prst="rect">
              <a:avLst/>
            </a:prstGeom>
            <a:solidFill>
              <a:srgbClr val="1F5D7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1F5D7E"/>
                </a:solidFill>
                <a:latin typeface="Arial"/>
                <a:ea typeface="Arial"/>
                <a:cs typeface="Arial"/>
                <a:sym typeface="Arial"/>
              </a:endParaRPr>
            </a:p>
          </p:txBody>
        </p:sp>
        <p:sp>
          <p:nvSpPr>
            <p:cNvPr id="323" name="Google Shape;323;p39"/>
            <p:cNvSpPr/>
            <p:nvPr/>
          </p:nvSpPr>
          <p:spPr>
            <a:xfrm>
              <a:off x="262825" y="251875"/>
              <a:ext cx="8651100" cy="4686900"/>
            </a:xfrm>
            <a:prstGeom prst="rect">
              <a:avLst/>
            </a:pr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324" name="Google Shape;324;p39"/>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fontScale="90000"/>
          </a:bodyPr>
          <a:lstStyle/>
          <a:p>
            <a:pPr indent="0" lvl="0" marL="0" rtl="0" algn="ctr">
              <a:lnSpc>
                <a:spcPct val="100000"/>
              </a:lnSpc>
              <a:spcBef>
                <a:spcPts val="0"/>
              </a:spcBef>
              <a:spcAft>
                <a:spcPts val="0"/>
              </a:spcAft>
              <a:buClr>
                <a:schemeClr val="dk1"/>
              </a:buClr>
              <a:buSzPct val="45833"/>
              <a:buFont typeface="Arial"/>
              <a:buNone/>
            </a:pPr>
            <a:r>
              <a:rPr lang="en" sz="2400">
                <a:solidFill>
                  <a:srgbClr val="1F5D7E"/>
                </a:solidFill>
                <a:latin typeface="PT Sans"/>
                <a:ea typeface="PT Sans"/>
                <a:cs typeface="PT Sans"/>
                <a:sym typeface="PT Sans"/>
              </a:rPr>
              <a:t>The statute of frauds requires that the contract is in writing—not verbal—to be legally enforceable in court.</a:t>
            </a:r>
            <a:endParaRPr>
              <a:solidFill>
                <a:srgbClr val="1F5D7E"/>
              </a:solidFill>
              <a:latin typeface="PT Sans"/>
              <a:ea typeface="PT Sans"/>
              <a:cs typeface="PT Sans"/>
              <a:sym typeface="PT Sans"/>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6" name="Shape 76"/>
        <p:cNvGrpSpPr/>
        <p:nvPr/>
      </p:nvGrpSpPr>
      <p:grpSpPr>
        <a:xfrm>
          <a:off x="0" y="0"/>
          <a:ext cx="0" cy="0"/>
          <a:chOff x="0" y="0"/>
          <a:chExt cx="0" cy="0"/>
        </a:xfrm>
      </p:grpSpPr>
      <p:sp>
        <p:nvSpPr>
          <p:cNvPr id="77" name="Google Shape;77;p4"/>
          <p:cNvSpPr/>
          <p:nvPr/>
        </p:nvSpPr>
        <p:spPr>
          <a:xfrm>
            <a:off x="0" y="-10950"/>
            <a:ext cx="9144000" cy="5165400"/>
          </a:xfrm>
          <a:prstGeom prst="rect">
            <a:avLst/>
          </a:prstGeom>
          <a:solidFill>
            <a:srgbClr val="1F5D7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1F5D7E"/>
              </a:solidFill>
              <a:latin typeface="Arial"/>
              <a:ea typeface="Arial"/>
              <a:cs typeface="Arial"/>
              <a:sym typeface="Arial"/>
            </a:endParaRPr>
          </a:p>
        </p:txBody>
      </p:sp>
      <p:sp>
        <p:nvSpPr>
          <p:cNvPr id="78" name="Google Shape;78;p4"/>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a:bodyPr>
          <a:lstStyle/>
          <a:p>
            <a:pPr indent="0" lvl="0" marL="0" rtl="0" algn="ctr">
              <a:lnSpc>
                <a:spcPct val="100000"/>
              </a:lnSpc>
              <a:spcBef>
                <a:spcPts val="0"/>
              </a:spcBef>
              <a:spcAft>
                <a:spcPts val="0"/>
              </a:spcAft>
              <a:buClr>
                <a:schemeClr val="dk1"/>
              </a:buClr>
              <a:buSzPts val="1100"/>
              <a:buFont typeface="Arial"/>
              <a:buNone/>
            </a:pPr>
            <a:r>
              <a:rPr b="1" lang="en" sz="2400">
                <a:solidFill>
                  <a:schemeClr val="lt1"/>
                </a:solidFill>
                <a:latin typeface="PT Sans"/>
                <a:ea typeface="PT Sans"/>
                <a:cs typeface="PT Sans"/>
                <a:sym typeface="PT Sans"/>
              </a:rPr>
              <a:t>What is a mutual recognition agreement?</a:t>
            </a:r>
            <a:endParaRPr b="1">
              <a:solidFill>
                <a:schemeClr val="lt1"/>
              </a:solidFill>
              <a:latin typeface="PT Sans"/>
              <a:ea typeface="PT Sans"/>
              <a:cs typeface="PT Sans"/>
              <a:sym typeface="PT Sans"/>
            </a:endParaRPr>
          </a:p>
        </p:txBody>
      </p:sp>
    </p:spTree>
  </p:cSld>
  <p:clrMapOvr>
    <a:masterClrMapping/>
  </p:clrMapOvr>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8" name="Shape 328"/>
        <p:cNvGrpSpPr/>
        <p:nvPr/>
      </p:nvGrpSpPr>
      <p:grpSpPr>
        <a:xfrm>
          <a:off x="0" y="0"/>
          <a:ext cx="0" cy="0"/>
          <a:chOff x="0" y="0"/>
          <a:chExt cx="0" cy="0"/>
        </a:xfrm>
      </p:grpSpPr>
      <p:sp>
        <p:nvSpPr>
          <p:cNvPr id="329" name="Google Shape;329;p40"/>
          <p:cNvSpPr/>
          <p:nvPr/>
        </p:nvSpPr>
        <p:spPr>
          <a:xfrm>
            <a:off x="0" y="0"/>
            <a:ext cx="9144000" cy="5165400"/>
          </a:xfrm>
          <a:prstGeom prst="rect">
            <a:avLst/>
          </a:prstGeom>
          <a:solidFill>
            <a:srgbClr val="1F5D7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1F5D7E"/>
              </a:solidFill>
              <a:latin typeface="Arial"/>
              <a:ea typeface="Arial"/>
              <a:cs typeface="Arial"/>
              <a:sym typeface="Arial"/>
            </a:endParaRPr>
          </a:p>
        </p:txBody>
      </p:sp>
      <p:sp>
        <p:nvSpPr>
          <p:cNvPr id="330" name="Google Shape;330;p40"/>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a:bodyPr>
          <a:lstStyle/>
          <a:p>
            <a:pPr indent="0" lvl="0" marL="0" rtl="0" algn="ctr">
              <a:lnSpc>
                <a:spcPct val="100000"/>
              </a:lnSpc>
              <a:spcBef>
                <a:spcPts val="0"/>
              </a:spcBef>
              <a:spcAft>
                <a:spcPts val="0"/>
              </a:spcAft>
              <a:buClr>
                <a:schemeClr val="dk1"/>
              </a:buClr>
              <a:buSzPts val="1100"/>
              <a:buFont typeface="Arial"/>
              <a:buNone/>
            </a:pPr>
            <a:r>
              <a:rPr b="1" lang="en" sz="2400">
                <a:solidFill>
                  <a:schemeClr val="lt1"/>
                </a:solidFill>
                <a:latin typeface="PT Sans"/>
                <a:ea typeface="PT Sans"/>
                <a:cs typeface="PT Sans"/>
                <a:sym typeface="PT Sans"/>
              </a:rPr>
              <a:t>What are subsurface rights for real estate?</a:t>
            </a:r>
            <a:endParaRPr b="1" sz="2400">
              <a:solidFill>
                <a:schemeClr val="lt1"/>
              </a:solidFill>
              <a:latin typeface="PT Sans"/>
              <a:ea typeface="PT Sans"/>
              <a:cs typeface="PT Sans"/>
              <a:sym typeface="PT Sans"/>
            </a:endParaRPr>
          </a:p>
        </p:txBody>
      </p:sp>
    </p:spTree>
  </p:cSld>
  <p:clrMapOvr>
    <a:masterClrMapping/>
  </p:clrMapOvr>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4" name="Shape 334"/>
        <p:cNvGrpSpPr/>
        <p:nvPr/>
      </p:nvGrpSpPr>
      <p:grpSpPr>
        <a:xfrm>
          <a:off x="0" y="0"/>
          <a:ext cx="0" cy="0"/>
          <a:chOff x="0" y="0"/>
          <a:chExt cx="0" cy="0"/>
        </a:xfrm>
      </p:grpSpPr>
      <p:grpSp>
        <p:nvGrpSpPr>
          <p:cNvPr id="335" name="Google Shape;335;p41"/>
          <p:cNvGrpSpPr/>
          <p:nvPr/>
        </p:nvGrpSpPr>
        <p:grpSpPr>
          <a:xfrm>
            <a:off x="0" y="0"/>
            <a:ext cx="9144000" cy="5165400"/>
            <a:chOff x="0" y="0"/>
            <a:chExt cx="9144000" cy="5165400"/>
          </a:xfrm>
        </p:grpSpPr>
        <p:sp>
          <p:nvSpPr>
            <p:cNvPr id="336" name="Google Shape;336;p41"/>
            <p:cNvSpPr/>
            <p:nvPr/>
          </p:nvSpPr>
          <p:spPr>
            <a:xfrm>
              <a:off x="0" y="0"/>
              <a:ext cx="9144000" cy="5165400"/>
            </a:xfrm>
            <a:prstGeom prst="rect">
              <a:avLst/>
            </a:prstGeom>
            <a:solidFill>
              <a:srgbClr val="1F5D7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1F5D7E"/>
                </a:solidFill>
                <a:latin typeface="Arial"/>
                <a:ea typeface="Arial"/>
                <a:cs typeface="Arial"/>
                <a:sym typeface="Arial"/>
              </a:endParaRPr>
            </a:p>
          </p:txBody>
        </p:sp>
        <p:sp>
          <p:nvSpPr>
            <p:cNvPr id="337" name="Google Shape;337;p41"/>
            <p:cNvSpPr/>
            <p:nvPr/>
          </p:nvSpPr>
          <p:spPr>
            <a:xfrm>
              <a:off x="262825" y="251875"/>
              <a:ext cx="8651100" cy="4686900"/>
            </a:xfrm>
            <a:prstGeom prst="rect">
              <a:avLst/>
            </a:pr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338" name="Google Shape;338;p41"/>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fontScale="90000"/>
          </a:bodyPr>
          <a:lstStyle/>
          <a:p>
            <a:pPr indent="0" lvl="0" marL="0" rtl="0" algn="ctr">
              <a:lnSpc>
                <a:spcPct val="100000"/>
              </a:lnSpc>
              <a:spcBef>
                <a:spcPts val="0"/>
              </a:spcBef>
              <a:spcAft>
                <a:spcPts val="0"/>
              </a:spcAft>
              <a:buClr>
                <a:schemeClr val="dk1"/>
              </a:buClr>
              <a:buSzPct val="45833"/>
              <a:buFont typeface="Arial"/>
              <a:buNone/>
            </a:pPr>
            <a:r>
              <a:rPr lang="en" sz="2400">
                <a:solidFill>
                  <a:srgbClr val="1F5D7E"/>
                </a:solidFill>
                <a:latin typeface="PT Sans"/>
                <a:ea typeface="PT Sans"/>
                <a:cs typeface="PT Sans"/>
                <a:sym typeface="PT Sans"/>
              </a:rPr>
              <a:t>Subsurface rights are any benefits from below land owned by an individual, like minerals, oil, gas, and water. </a:t>
            </a:r>
            <a:endParaRPr>
              <a:solidFill>
                <a:srgbClr val="1F5D7E"/>
              </a:solidFill>
              <a:latin typeface="PT Sans"/>
              <a:ea typeface="PT Sans"/>
              <a:cs typeface="PT Sans"/>
              <a:sym typeface="PT Sans"/>
            </a:endParaRPr>
          </a:p>
        </p:txBody>
      </p:sp>
    </p:spTree>
  </p:cSld>
  <p:clrMapOvr>
    <a:masterClrMapping/>
  </p:clrMapOvr>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2" name="Shape 342"/>
        <p:cNvGrpSpPr/>
        <p:nvPr/>
      </p:nvGrpSpPr>
      <p:grpSpPr>
        <a:xfrm>
          <a:off x="0" y="0"/>
          <a:ext cx="0" cy="0"/>
          <a:chOff x="0" y="0"/>
          <a:chExt cx="0" cy="0"/>
        </a:xfrm>
      </p:grpSpPr>
      <p:sp>
        <p:nvSpPr>
          <p:cNvPr id="343" name="Google Shape;343;p42"/>
          <p:cNvSpPr/>
          <p:nvPr/>
        </p:nvSpPr>
        <p:spPr>
          <a:xfrm>
            <a:off x="0" y="0"/>
            <a:ext cx="9144000" cy="5165400"/>
          </a:xfrm>
          <a:prstGeom prst="rect">
            <a:avLst/>
          </a:prstGeom>
          <a:solidFill>
            <a:srgbClr val="1F5D7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1F5D7E"/>
              </a:solidFill>
              <a:latin typeface="Arial"/>
              <a:ea typeface="Arial"/>
              <a:cs typeface="Arial"/>
              <a:sym typeface="Arial"/>
            </a:endParaRPr>
          </a:p>
        </p:txBody>
      </p:sp>
      <p:sp>
        <p:nvSpPr>
          <p:cNvPr id="344" name="Google Shape;344;p42"/>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a:bodyPr>
          <a:lstStyle/>
          <a:p>
            <a:pPr indent="0" lvl="0" marL="0" rtl="0" algn="ctr">
              <a:lnSpc>
                <a:spcPct val="100000"/>
              </a:lnSpc>
              <a:spcBef>
                <a:spcPts val="0"/>
              </a:spcBef>
              <a:spcAft>
                <a:spcPts val="0"/>
              </a:spcAft>
              <a:buClr>
                <a:schemeClr val="dk1"/>
              </a:buClr>
              <a:buSzPts val="1100"/>
              <a:buFont typeface="Arial"/>
              <a:buNone/>
            </a:pPr>
            <a:r>
              <a:rPr b="1" lang="en" sz="2400">
                <a:solidFill>
                  <a:schemeClr val="lt1"/>
                </a:solidFill>
                <a:latin typeface="PT Sans"/>
                <a:ea typeface="PT Sans"/>
                <a:cs typeface="PT Sans"/>
                <a:sym typeface="PT Sans"/>
              </a:rPr>
              <a:t>What is a Competitive Market Analysis (CMA)?</a:t>
            </a:r>
            <a:endParaRPr b="1" sz="2400">
              <a:solidFill>
                <a:schemeClr val="lt1"/>
              </a:solidFill>
              <a:latin typeface="PT Sans"/>
              <a:ea typeface="PT Sans"/>
              <a:cs typeface="PT Sans"/>
              <a:sym typeface="PT Sans"/>
            </a:endParaRPr>
          </a:p>
        </p:txBody>
      </p:sp>
    </p:spTree>
  </p:cSld>
  <p:clrMapOvr>
    <a:masterClrMapping/>
  </p:clrMapOvr>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8" name="Shape 348"/>
        <p:cNvGrpSpPr/>
        <p:nvPr/>
      </p:nvGrpSpPr>
      <p:grpSpPr>
        <a:xfrm>
          <a:off x="0" y="0"/>
          <a:ext cx="0" cy="0"/>
          <a:chOff x="0" y="0"/>
          <a:chExt cx="0" cy="0"/>
        </a:xfrm>
      </p:grpSpPr>
      <p:grpSp>
        <p:nvGrpSpPr>
          <p:cNvPr id="349" name="Google Shape;349;p43"/>
          <p:cNvGrpSpPr/>
          <p:nvPr/>
        </p:nvGrpSpPr>
        <p:grpSpPr>
          <a:xfrm>
            <a:off x="0" y="0"/>
            <a:ext cx="9144000" cy="5165400"/>
            <a:chOff x="0" y="0"/>
            <a:chExt cx="9144000" cy="5165400"/>
          </a:xfrm>
        </p:grpSpPr>
        <p:sp>
          <p:nvSpPr>
            <p:cNvPr id="350" name="Google Shape;350;p43"/>
            <p:cNvSpPr/>
            <p:nvPr/>
          </p:nvSpPr>
          <p:spPr>
            <a:xfrm>
              <a:off x="0" y="0"/>
              <a:ext cx="9144000" cy="5165400"/>
            </a:xfrm>
            <a:prstGeom prst="rect">
              <a:avLst/>
            </a:prstGeom>
            <a:solidFill>
              <a:srgbClr val="1F5D7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1F5D7E"/>
                </a:solidFill>
                <a:latin typeface="Arial"/>
                <a:ea typeface="Arial"/>
                <a:cs typeface="Arial"/>
                <a:sym typeface="Arial"/>
              </a:endParaRPr>
            </a:p>
          </p:txBody>
        </p:sp>
        <p:sp>
          <p:nvSpPr>
            <p:cNvPr id="351" name="Google Shape;351;p43"/>
            <p:cNvSpPr/>
            <p:nvPr/>
          </p:nvSpPr>
          <p:spPr>
            <a:xfrm>
              <a:off x="262825" y="251875"/>
              <a:ext cx="8651100" cy="4686900"/>
            </a:xfrm>
            <a:prstGeom prst="rect">
              <a:avLst/>
            </a:pr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352" name="Google Shape;352;p43"/>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fontScale="90000"/>
          </a:bodyPr>
          <a:lstStyle/>
          <a:p>
            <a:pPr indent="0" lvl="0" marL="0" rtl="0" algn="ctr">
              <a:lnSpc>
                <a:spcPct val="100000"/>
              </a:lnSpc>
              <a:spcBef>
                <a:spcPts val="0"/>
              </a:spcBef>
              <a:spcAft>
                <a:spcPts val="0"/>
              </a:spcAft>
              <a:buClr>
                <a:schemeClr val="dk1"/>
              </a:buClr>
              <a:buSzPct val="45833"/>
              <a:buFont typeface="Arial"/>
              <a:buNone/>
            </a:pPr>
            <a:r>
              <a:rPr lang="en" sz="2400">
                <a:solidFill>
                  <a:srgbClr val="1F5D7E"/>
                </a:solidFill>
                <a:latin typeface="PT Sans"/>
                <a:ea typeface="PT Sans"/>
                <a:cs typeface="PT Sans"/>
                <a:sym typeface="PT Sans"/>
              </a:rPr>
              <a:t> A full report that the real estate agent gives about the market to a potential buyer or seller indicating a property’s value based on factors like community sales and quality of area homes. The agent must only represent the CMA as their educated opinion - not an appraisal. </a:t>
            </a:r>
            <a:endParaRPr>
              <a:solidFill>
                <a:srgbClr val="1F5D7E"/>
              </a:solidFill>
              <a:latin typeface="PT Sans"/>
              <a:ea typeface="PT Sans"/>
              <a:cs typeface="PT Sans"/>
              <a:sym typeface="PT Sans"/>
            </a:endParaRPr>
          </a:p>
        </p:txBody>
      </p:sp>
    </p:spTree>
  </p:cSld>
  <p:clrMapOvr>
    <a:masterClrMapping/>
  </p:clrMapOvr>
</p:sld>
</file>

<file path=ppt/slides/slide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6" name="Shape 356"/>
        <p:cNvGrpSpPr/>
        <p:nvPr/>
      </p:nvGrpSpPr>
      <p:grpSpPr>
        <a:xfrm>
          <a:off x="0" y="0"/>
          <a:ext cx="0" cy="0"/>
          <a:chOff x="0" y="0"/>
          <a:chExt cx="0" cy="0"/>
        </a:xfrm>
      </p:grpSpPr>
      <p:sp>
        <p:nvSpPr>
          <p:cNvPr id="357" name="Google Shape;357;p44"/>
          <p:cNvSpPr/>
          <p:nvPr/>
        </p:nvSpPr>
        <p:spPr>
          <a:xfrm>
            <a:off x="0" y="0"/>
            <a:ext cx="9144000" cy="5165400"/>
          </a:xfrm>
          <a:prstGeom prst="rect">
            <a:avLst/>
          </a:prstGeom>
          <a:solidFill>
            <a:srgbClr val="1F5D7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1F5D7E"/>
              </a:solidFill>
              <a:latin typeface="Arial"/>
              <a:ea typeface="Arial"/>
              <a:cs typeface="Arial"/>
              <a:sym typeface="Arial"/>
            </a:endParaRPr>
          </a:p>
        </p:txBody>
      </p:sp>
      <p:sp>
        <p:nvSpPr>
          <p:cNvPr id="358" name="Google Shape;358;p44"/>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a:bodyPr>
          <a:lstStyle/>
          <a:p>
            <a:pPr indent="0" lvl="0" marL="0" rtl="0" algn="ctr">
              <a:lnSpc>
                <a:spcPct val="100000"/>
              </a:lnSpc>
              <a:spcBef>
                <a:spcPts val="0"/>
              </a:spcBef>
              <a:spcAft>
                <a:spcPts val="0"/>
              </a:spcAft>
              <a:buClr>
                <a:schemeClr val="dk1"/>
              </a:buClr>
              <a:buSzPts val="1100"/>
              <a:buFont typeface="Arial"/>
              <a:buNone/>
            </a:pPr>
            <a:r>
              <a:rPr b="1" lang="en" sz="2400">
                <a:solidFill>
                  <a:schemeClr val="lt1"/>
                </a:solidFill>
                <a:latin typeface="PT Sans"/>
                <a:ea typeface="PT Sans"/>
                <a:cs typeface="PT Sans"/>
                <a:sym typeface="PT Sans"/>
              </a:rPr>
              <a:t>What is Agreement of Purchase/Sale?</a:t>
            </a:r>
            <a:endParaRPr b="1" sz="2400">
              <a:solidFill>
                <a:schemeClr val="lt1"/>
              </a:solidFill>
              <a:latin typeface="PT Sans"/>
              <a:ea typeface="PT Sans"/>
              <a:cs typeface="PT Sans"/>
              <a:sym typeface="PT Sans"/>
            </a:endParaRPr>
          </a:p>
        </p:txBody>
      </p:sp>
    </p:spTree>
  </p:cSld>
  <p:clrMapOvr>
    <a:masterClrMapping/>
  </p:clrMapOvr>
</p:sld>
</file>

<file path=ppt/slides/slide4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2" name="Shape 362"/>
        <p:cNvGrpSpPr/>
        <p:nvPr/>
      </p:nvGrpSpPr>
      <p:grpSpPr>
        <a:xfrm>
          <a:off x="0" y="0"/>
          <a:ext cx="0" cy="0"/>
          <a:chOff x="0" y="0"/>
          <a:chExt cx="0" cy="0"/>
        </a:xfrm>
      </p:grpSpPr>
      <p:grpSp>
        <p:nvGrpSpPr>
          <p:cNvPr id="363" name="Google Shape;363;p45"/>
          <p:cNvGrpSpPr/>
          <p:nvPr/>
        </p:nvGrpSpPr>
        <p:grpSpPr>
          <a:xfrm>
            <a:off x="0" y="0"/>
            <a:ext cx="9144000" cy="5165400"/>
            <a:chOff x="0" y="0"/>
            <a:chExt cx="9144000" cy="5165400"/>
          </a:xfrm>
        </p:grpSpPr>
        <p:sp>
          <p:nvSpPr>
            <p:cNvPr id="364" name="Google Shape;364;p45"/>
            <p:cNvSpPr/>
            <p:nvPr/>
          </p:nvSpPr>
          <p:spPr>
            <a:xfrm>
              <a:off x="0" y="0"/>
              <a:ext cx="9144000" cy="5165400"/>
            </a:xfrm>
            <a:prstGeom prst="rect">
              <a:avLst/>
            </a:prstGeom>
            <a:solidFill>
              <a:srgbClr val="1F5D7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1F5D7E"/>
                </a:solidFill>
                <a:latin typeface="Arial"/>
                <a:ea typeface="Arial"/>
                <a:cs typeface="Arial"/>
                <a:sym typeface="Arial"/>
              </a:endParaRPr>
            </a:p>
          </p:txBody>
        </p:sp>
        <p:sp>
          <p:nvSpPr>
            <p:cNvPr id="365" name="Google Shape;365;p45"/>
            <p:cNvSpPr/>
            <p:nvPr/>
          </p:nvSpPr>
          <p:spPr>
            <a:xfrm>
              <a:off x="262825" y="251875"/>
              <a:ext cx="8651100" cy="4686900"/>
            </a:xfrm>
            <a:prstGeom prst="rect">
              <a:avLst/>
            </a:pr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366" name="Google Shape;366;p45"/>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fontScale="90000"/>
          </a:bodyPr>
          <a:lstStyle/>
          <a:p>
            <a:pPr indent="0" lvl="0" marL="0" rtl="0" algn="ctr">
              <a:lnSpc>
                <a:spcPct val="100000"/>
              </a:lnSpc>
              <a:spcBef>
                <a:spcPts val="0"/>
              </a:spcBef>
              <a:spcAft>
                <a:spcPts val="0"/>
              </a:spcAft>
              <a:buClr>
                <a:schemeClr val="dk1"/>
              </a:buClr>
              <a:buSzPct val="45833"/>
              <a:buFont typeface="Arial"/>
              <a:buNone/>
            </a:pPr>
            <a:r>
              <a:rPr lang="en" sz="2400">
                <a:solidFill>
                  <a:srgbClr val="1F5D7E"/>
                </a:solidFill>
                <a:latin typeface="PT Sans"/>
                <a:ea typeface="PT Sans"/>
                <a:cs typeface="PT Sans"/>
                <a:sym typeface="PT Sans"/>
              </a:rPr>
              <a:t>The sales price of a property agreed upon by the buyer and owner of the property.</a:t>
            </a:r>
            <a:endParaRPr>
              <a:solidFill>
                <a:srgbClr val="1F5D7E"/>
              </a:solidFill>
              <a:latin typeface="PT Sans"/>
              <a:ea typeface="PT Sans"/>
              <a:cs typeface="PT Sans"/>
              <a:sym typeface="PT Sans"/>
            </a:endParaRPr>
          </a:p>
        </p:txBody>
      </p:sp>
    </p:spTree>
  </p:cSld>
  <p:clrMapOvr>
    <a:masterClrMapping/>
  </p:clrMapOvr>
</p:sld>
</file>

<file path=ppt/slides/slide4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0" name="Shape 370"/>
        <p:cNvGrpSpPr/>
        <p:nvPr/>
      </p:nvGrpSpPr>
      <p:grpSpPr>
        <a:xfrm>
          <a:off x="0" y="0"/>
          <a:ext cx="0" cy="0"/>
          <a:chOff x="0" y="0"/>
          <a:chExt cx="0" cy="0"/>
        </a:xfrm>
      </p:grpSpPr>
      <p:sp>
        <p:nvSpPr>
          <p:cNvPr id="371" name="Google Shape;371;p46"/>
          <p:cNvSpPr/>
          <p:nvPr/>
        </p:nvSpPr>
        <p:spPr>
          <a:xfrm>
            <a:off x="0" y="0"/>
            <a:ext cx="9144000" cy="5165400"/>
          </a:xfrm>
          <a:prstGeom prst="rect">
            <a:avLst/>
          </a:prstGeom>
          <a:solidFill>
            <a:srgbClr val="1F5D7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1F5D7E"/>
              </a:solidFill>
              <a:latin typeface="Arial"/>
              <a:ea typeface="Arial"/>
              <a:cs typeface="Arial"/>
              <a:sym typeface="Arial"/>
            </a:endParaRPr>
          </a:p>
        </p:txBody>
      </p:sp>
      <p:sp>
        <p:nvSpPr>
          <p:cNvPr id="372" name="Google Shape;372;p46"/>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a:bodyPr>
          <a:lstStyle/>
          <a:p>
            <a:pPr indent="0" lvl="0" marL="0" rtl="0" algn="ctr">
              <a:lnSpc>
                <a:spcPct val="100000"/>
              </a:lnSpc>
              <a:spcBef>
                <a:spcPts val="0"/>
              </a:spcBef>
              <a:spcAft>
                <a:spcPts val="0"/>
              </a:spcAft>
              <a:buClr>
                <a:schemeClr val="dk1"/>
              </a:buClr>
              <a:buSzPts val="1100"/>
              <a:buFont typeface="Arial"/>
              <a:buNone/>
            </a:pPr>
            <a:r>
              <a:rPr b="1" lang="en" sz="2400">
                <a:solidFill>
                  <a:schemeClr val="lt1"/>
                </a:solidFill>
                <a:latin typeface="PT Sans"/>
                <a:ea typeface="PT Sans"/>
                <a:cs typeface="PT Sans"/>
                <a:sym typeface="PT Sans"/>
              </a:rPr>
              <a:t>What is ARV?</a:t>
            </a:r>
            <a:endParaRPr b="1" sz="2400">
              <a:solidFill>
                <a:schemeClr val="lt1"/>
              </a:solidFill>
              <a:latin typeface="PT Sans"/>
              <a:ea typeface="PT Sans"/>
              <a:cs typeface="PT Sans"/>
              <a:sym typeface="PT Sans"/>
            </a:endParaRPr>
          </a:p>
        </p:txBody>
      </p:sp>
    </p:spTree>
  </p:cSld>
  <p:clrMapOvr>
    <a:masterClrMapping/>
  </p:clrMapOvr>
</p:sld>
</file>

<file path=ppt/slides/slide4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6" name="Shape 376"/>
        <p:cNvGrpSpPr/>
        <p:nvPr/>
      </p:nvGrpSpPr>
      <p:grpSpPr>
        <a:xfrm>
          <a:off x="0" y="0"/>
          <a:ext cx="0" cy="0"/>
          <a:chOff x="0" y="0"/>
          <a:chExt cx="0" cy="0"/>
        </a:xfrm>
      </p:grpSpPr>
      <p:grpSp>
        <p:nvGrpSpPr>
          <p:cNvPr id="377" name="Google Shape;377;p47"/>
          <p:cNvGrpSpPr/>
          <p:nvPr/>
        </p:nvGrpSpPr>
        <p:grpSpPr>
          <a:xfrm>
            <a:off x="0" y="0"/>
            <a:ext cx="9144000" cy="5165400"/>
            <a:chOff x="0" y="0"/>
            <a:chExt cx="9144000" cy="5165400"/>
          </a:xfrm>
        </p:grpSpPr>
        <p:sp>
          <p:nvSpPr>
            <p:cNvPr id="378" name="Google Shape;378;p47"/>
            <p:cNvSpPr/>
            <p:nvPr/>
          </p:nvSpPr>
          <p:spPr>
            <a:xfrm>
              <a:off x="0" y="0"/>
              <a:ext cx="9144000" cy="5165400"/>
            </a:xfrm>
            <a:prstGeom prst="rect">
              <a:avLst/>
            </a:prstGeom>
            <a:solidFill>
              <a:srgbClr val="1F5D7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1F5D7E"/>
                </a:solidFill>
                <a:latin typeface="Arial"/>
                <a:ea typeface="Arial"/>
                <a:cs typeface="Arial"/>
                <a:sym typeface="Arial"/>
              </a:endParaRPr>
            </a:p>
          </p:txBody>
        </p:sp>
        <p:sp>
          <p:nvSpPr>
            <p:cNvPr id="379" name="Google Shape;379;p47"/>
            <p:cNvSpPr/>
            <p:nvPr/>
          </p:nvSpPr>
          <p:spPr>
            <a:xfrm>
              <a:off x="262825" y="251875"/>
              <a:ext cx="8651100" cy="4686900"/>
            </a:xfrm>
            <a:prstGeom prst="rect">
              <a:avLst/>
            </a:pr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380" name="Google Shape;380;p47"/>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fontScale="90000"/>
          </a:bodyPr>
          <a:lstStyle/>
          <a:p>
            <a:pPr indent="0" lvl="0" marL="0" rtl="0" algn="ctr">
              <a:lnSpc>
                <a:spcPct val="100000"/>
              </a:lnSpc>
              <a:spcBef>
                <a:spcPts val="0"/>
              </a:spcBef>
              <a:spcAft>
                <a:spcPts val="0"/>
              </a:spcAft>
              <a:buClr>
                <a:schemeClr val="dk1"/>
              </a:buClr>
              <a:buSzPct val="45833"/>
              <a:buFont typeface="Arial"/>
              <a:buNone/>
            </a:pPr>
            <a:r>
              <a:rPr lang="en" sz="2400">
                <a:solidFill>
                  <a:srgbClr val="1F5D7E"/>
                </a:solidFill>
                <a:latin typeface="PT Sans"/>
                <a:ea typeface="PT Sans"/>
                <a:cs typeface="PT Sans"/>
                <a:sym typeface="PT Sans"/>
              </a:rPr>
              <a:t>After-Repair Value—what the property is worth when all repairs are made by the seller.</a:t>
            </a:r>
            <a:endParaRPr>
              <a:solidFill>
                <a:srgbClr val="1F5D7E"/>
              </a:solidFill>
              <a:latin typeface="PT Sans"/>
              <a:ea typeface="PT Sans"/>
              <a:cs typeface="PT Sans"/>
              <a:sym typeface="PT Sans"/>
            </a:endParaRPr>
          </a:p>
        </p:txBody>
      </p:sp>
    </p:spTree>
  </p:cSld>
  <p:clrMapOvr>
    <a:masterClrMapping/>
  </p:clrMapOvr>
</p:sld>
</file>

<file path=ppt/slides/slide4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4" name="Shape 384"/>
        <p:cNvGrpSpPr/>
        <p:nvPr/>
      </p:nvGrpSpPr>
      <p:grpSpPr>
        <a:xfrm>
          <a:off x="0" y="0"/>
          <a:ext cx="0" cy="0"/>
          <a:chOff x="0" y="0"/>
          <a:chExt cx="0" cy="0"/>
        </a:xfrm>
      </p:grpSpPr>
      <p:sp>
        <p:nvSpPr>
          <p:cNvPr id="385" name="Google Shape;385;p48"/>
          <p:cNvSpPr/>
          <p:nvPr/>
        </p:nvSpPr>
        <p:spPr>
          <a:xfrm>
            <a:off x="0" y="0"/>
            <a:ext cx="9144000" cy="5165400"/>
          </a:xfrm>
          <a:prstGeom prst="rect">
            <a:avLst/>
          </a:prstGeom>
          <a:solidFill>
            <a:srgbClr val="1F5D7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1F5D7E"/>
              </a:solidFill>
              <a:latin typeface="Arial"/>
              <a:ea typeface="Arial"/>
              <a:cs typeface="Arial"/>
              <a:sym typeface="Arial"/>
            </a:endParaRPr>
          </a:p>
        </p:txBody>
      </p:sp>
      <p:sp>
        <p:nvSpPr>
          <p:cNvPr id="386" name="Google Shape;386;p48"/>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a:bodyPr>
          <a:lstStyle/>
          <a:p>
            <a:pPr indent="0" lvl="0" marL="0" rtl="0" algn="ctr">
              <a:lnSpc>
                <a:spcPct val="100000"/>
              </a:lnSpc>
              <a:spcBef>
                <a:spcPts val="0"/>
              </a:spcBef>
              <a:spcAft>
                <a:spcPts val="0"/>
              </a:spcAft>
              <a:buClr>
                <a:schemeClr val="dk1"/>
              </a:buClr>
              <a:buSzPts val="1100"/>
              <a:buFont typeface="Arial"/>
              <a:buNone/>
            </a:pPr>
            <a:r>
              <a:rPr b="1" lang="en" sz="2400">
                <a:solidFill>
                  <a:schemeClr val="lt1"/>
                </a:solidFill>
                <a:latin typeface="PT Sans"/>
                <a:ea typeface="PT Sans"/>
                <a:cs typeface="PT Sans"/>
                <a:sym typeface="PT Sans"/>
              </a:rPr>
              <a:t>What is a Balloon Mortgage?</a:t>
            </a:r>
            <a:endParaRPr b="1" sz="2400">
              <a:solidFill>
                <a:schemeClr val="lt1"/>
              </a:solidFill>
              <a:latin typeface="PT Sans"/>
              <a:ea typeface="PT Sans"/>
              <a:cs typeface="PT Sans"/>
              <a:sym typeface="PT Sans"/>
            </a:endParaRPr>
          </a:p>
        </p:txBody>
      </p:sp>
    </p:spTree>
  </p:cSld>
  <p:clrMapOvr>
    <a:masterClrMapping/>
  </p:clrMapOvr>
</p:sld>
</file>

<file path=ppt/slides/slide4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0" name="Shape 390"/>
        <p:cNvGrpSpPr/>
        <p:nvPr/>
      </p:nvGrpSpPr>
      <p:grpSpPr>
        <a:xfrm>
          <a:off x="0" y="0"/>
          <a:ext cx="0" cy="0"/>
          <a:chOff x="0" y="0"/>
          <a:chExt cx="0" cy="0"/>
        </a:xfrm>
      </p:grpSpPr>
      <p:grpSp>
        <p:nvGrpSpPr>
          <p:cNvPr id="391" name="Google Shape;391;p49"/>
          <p:cNvGrpSpPr/>
          <p:nvPr/>
        </p:nvGrpSpPr>
        <p:grpSpPr>
          <a:xfrm>
            <a:off x="0" y="0"/>
            <a:ext cx="9144000" cy="5165400"/>
            <a:chOff x="0" y="0"/>
            <a:chExt cx="9144000" cy="5165400"/>
          </a:xfrm>
        </p:grpSpPr>
        <p:sp>
          <p:nvSpPr>
            <p:cNvPr id="392" name="Google Shape;392;p49"/>
            <p:cNvSpPr/>
            <p:nvPr/>
          </p:nvSpPr>
          <p:spPr>
            <a:xfrm>
              <a:off x="0" y="0"/>
              <a:ext cx="9144000" cy="5165400"/>
            </a:xfrm>
            <a:prstGeom prst="rect">
              <a:avLst/>
            </a:prstGeom>
            <a:solidFill>
              <a:srgbClr val="1F5D7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1F5D7E"/>
                </a:solidFill>
                <a:latin typeface="Arial"/>
                <a:ea typeface="Arial"/>
                <a:cs typeface="Arial"/>
                <a:sym typeface="Arial"/>
              </a:endParaRPr>
            </a:p>
          </p:txBody>
        </p:sp>
        <p:sp>
          <p:nvSpPr>
            <p:cNvPr id="393" name="Google Shape;393;p49"/>
            <p:cNvSpPr/>
            <p:nvPr/>
          </p:nvSpPr>
          <p:spPr>
            <a:xfrm>
              <a:off x="262825" y="251875"/>
              <a:ext cx="8651100" cy="4686900"/>
            </a:xfrm>
            <a:prstGeom prst="rect">
              <a:avLst/>
            </a:pr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394" name="Google Shape;394;p49"/>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fontScale="90000"/>
          </a:bodyPr>
          <a:lstStyle/>
          <a:p>
            <a:pPr indent="0" lvl="0" marL="0" rtl="0" algn="ctr">
              <a:lnSpc>
                <a:spcPct val="100000"/>
              </a:lnSpc>
              <a:spcBef>
                <a:spcPts val="0"/>
              </a:spcBef>
              <a:spcAft>
                <a:spcPts val="0"/>
              </a:spcAft>
              <a:buClr>
                <a:schemeClr val="dk1"/>
              </a:buClr>
              <a:buSzPct val="45833"/>
              <a:buFont typeface="Arial"/>
              <a:buNone/>
            </a:pPr>
            <a:r>
              <a:rPr lang="en" sz="2400">
                <a:solidFill>
                  <a:srgbClr val="1F5D7E"/>
                </a:solidFill>
                <a:latin typeface="PT Sans"/>
                <a:ea typeface="PT Sans"/>
                <a:cs typeface="PT Sans"/>
                <a:sym typeface="PT Sans"/>
              </a:rPr>
              <a:t>Typically a short-term mortgage with no or interest-only payments, requiring the carrier of the loan to pay off the entire mortgage in full at the end of the agreed-upon term. </a:t>
            </a:r>
            <a:endParaRPr>
              <a:solidFill>
                <a:srgbClr val="1F5D7E"/>
              </a:solidFill>
              <a:latin typeface="PT Sans"/>
              <a:ea typeface="PT Sans"/>
              <a:cs typeface="PT Sans"/>
              <a:sym typeface="PT Sans"/>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2" name="Shape 82"/>
        <p:cNvGrpSpPr/>
        <p:nvPr/>
      </p:nvGrpSpPr>
      <p:grpSpPr>
        <a:xfrm>
          <a:off x="0" y="0"/>
          <a:ext cx="0" cy="0"/>
          <a:chOff x="0" y="0"/>
          <a:chExt cx="0" cy="0"/>
        </a:xfrm>
      </p:grpSpPr>
      <p:grpSp>
        <p:nvGrpSpPr>
          <p:cNvPr id="83" name="Google Shape;83;p5"/>
          <p:cNvGrpSpPr/>
          <p:nvPr/>
        </p:nvGrpSpPr>
        <p:grpSpPr>
          <a:xfrm>
            <a:off x="0" y="0"/>
            <a:ext cx="9144000" cy="5165400"/>
            <a:chOff x="0" y="0"/>
            <a:chExt cx="9144000" cy="5165400"/>
          </a:xfrm>
        </p:grpSpPr>
        <p:sp>
          <p:nvSpPr>
            <p:cNvPr id="84" name="Google Shape;84;p5"/>
            <p:cNvSpPr/>
            <p:nvPr/>
          </p:nvSpPr>
          <p:spPr>
            <a:xfrm>
              <a:off x="0" y="0"/>
              <a:ext cx="9144000" cy="5165400"/>
            </a:xfrm>
            <a:prstGeom prst="rect">
              <a:avLst/>
            </a:prstGeom>
            <a:solidFill>
              <a:srgbClr val="1F5D7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1F5D7E"/>
                </a:solidFill>
                <a:latin typeface="Arial"/>
                <a:ea typeface="Arial"/>
                <a:cs typeface="Arial"/>
                <a:sym typeface="Arial"/>
              </a:endParaRPr>
            </a:p>
          </p:txBody>
        </p:sp>
        <p:sp>
          <p:nvSpPr>
            <p:cNvPr id="85" name="Google Shape;85;p5"/>
            <p:cNvSpPr/>
            <p:nvPr/>
          </p:nvSpPr>
          <p:spPr>
            <a:xfrm>
              <a:off x="262825" y="251875"/>
              <a:ext cx="8651100" cy="4686900"/>
            </a:xfrm>
            <a:prstGeom prst="rect">
              <a:avLst/>
            </a:pr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86" name="Google Shape;86;p5"/>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fontScale="90000"/>
          </a:bodyPr>
          <a:lstStyle/>
          <a:p>
            <a:pPr indent="0" lvl="0" marL="0" rtl="0" algn="ctr">
              <a:lnSpc>
                <a:spcPct val="100000"/>
              </a:lnSpc>
              <a:spcBef>
                <a:spcPts val="0"/>
              </a:spcBef>
              <a:spcAft>
                <a:spcPts val="0"/>
              </a:spcAft>
              <a:buClr>
                <a:schemeClr val="dk1"/>
              </a:buClr>
              <a:buSzPct val="45833"/>
              <a:buFont typeface="Arial"/>
              <a:buNone/>
            </a:pPr>
            <a:r>
              <a:rPr lang="en" sz="2400">
                <a:solidFill>
                  <a:srgbClr val="1F5D7E"/>
                </a:solidFill>
                <a:latin typeface="PT Sans"/>
                <a:ea typeface="PT Sans"/>
                <a:cs typeface="PT Sans"/>
                <a:sym typeface="PT Sans"/>
              </a:rPr>
              <a:t>A mutual recognition agreement—sometimes called reciprocity—provides a real estate agent with the ability to represent buyers/sellers in two states. Both states recognize the licensing education credentials. </a:t>
            </a:r>
            <a:endParaRPr>
              <a:solidFill>
                <a:srgbClr val="1F5D7E"/>
              </a:solidFill>
              <a:latin typeface="PT Sans"/>
              <a:ea typeface="PT Sans"/>
              <a:cs typeface="PT Sans"/>
              <a:sym typeface="PT Sans"/>
            </a:endParaRPr>
          </a:p>
        </p:txBody>
      </p:sp>
    </p:spTree>
  </p:cSld>
  <p:clrMapOvr>
    <a:masterClrMapping/>
  </p:clrMapOvr>
</p:sld>
</file>

<file path=ppt/slides/slide5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8" name="Shape 398"/>
        <p:cNvGrpSpPr/>
        <p:nvPr/>
      </p:nvGrpSpPr>
      <p:grpSpPr>
        <a:xfrm>
          <a:off x="0" y="0"/>
          <a:ext cx="0" cy="0"/>
          <a:chOff x="0" y="0"/>
          <a:chExt cx="0" cy="0"/>
        </a:xfrm>
      </p:grpSpPr>
      <p:sp>
        <p:nvSpPr>
          <p:cNvPr id="399" name="Google Shape;399;p50"/>
          <p:cNvSpPr/>
          <p:nvPr/>
        </p:nvSpPr>
        <p:spPr>
          <a:xfrm>
            <a:off x="0" y="0"/>
            <a:ext cx="9144000" cy="5165400"/>
          </a:xfrm>
          <a:prstGeom prst="rect">
            <a:avLst/>
          </a:prstGeom>
          <a:solidFill>
            <a:srgbClr val="1F5D7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1F5D7E"/>
              </a:solidFill>
              <a:latin typeface="Arial"/>
              <a:ea typeface="Arial"/>
              <a:cs typeface="Arial"/>
              <a:sym typeface="Arial"/>
            </a:endParaRPr>
          </a:p>
        </p:txBody>
      </p:sp>
      <p:sp>
        <p:nvSpPr>
          <p:cNvPr id="400" name="Google Shape;400;p50"/>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a:bodyPr>
          <a:lstStyle/>
          <a:p>
            <a:pPr indent="0" lvl="0" marL="0" rtl="0" algn="ctr">
              <a:lnSpc>
                <a:spcPct val="100000"/>
              </a:lnSpc>
              <a:spcBef>
                <a:spcPts val="0"/>
              </a:spcBef>
              <a:spcAft>
                <a:spcPts val="0"/>
              </a:spcAft>
              <a:buSzPts val="3600"/>
              <a:buNone/>
            </a:pPr>
            <a:r>
              <a:rPr b="1" lang="en" sz="2400">
                <a:solidFill>
                  <a:schemeClr val="lt1"/>
                </a:solidFill>
                <a:latin typeface="PT Sans"/>
                <a:ea typeface="PT Sans"/>
                <a:cs typeface="PT Sans"/>
                <a:sym typeface="PT Sans"/>
              </a:rPr>
              <a:t>What is an Earnest Money Deposit?</a:t>
            </a:r>
            <a:endParaRPr b="1" sz="2400">
              <a:solidFill>
                <a:schemeClr val="lt1"/>
              </a:solidFill>
              <a:latin typeface="PT Sans"/>
              <a:ea typeface="PT Sans"/>
              <a:cs typeface="PT Sans"/>
              <a:sym typeface="PT Sans"/>
            </a:endParaRPr>
          </a:p>
        </p:txBody>
      </p:sp>
    </p:spTree>
  </p:cSld>
  <p:clrMapOvr>
    <a:masterClrMapping/>
  </p:clrMapOvr>
</p:sld>
</file>

<file path=ppt/slides/slide5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4" name="Shape 404"/>
        <p:cNvGrpSpPr/>
        <p:nvPr/>
      </p:nvGrpSpPr>
      <p:grpSpPr>
        <a:xfrm>
          <a:off x="0" y="0"/>
          <a:ext cx="0" cy="0"/>
          <a:chOff x="0" y="0"/>
          <a:chExt cx="0" cy="0"/>
        </a:xfrm>
      </p:grpSpPr>
      <p:grpSp>
        <p:nvGrpSpPr>
          <p:cNvPr id="405" name="Google Shape;405;p51"/>
          <p:cNvGrpSpPr/>
          <p:nvPr/>
        </p:nvGrpSpPr>
        <p:grpSpPr>
          <a:xfrm>
            <a:off x="0" y="-10950"/>
            <a:ext cx="9144000" cy="5165400"/>
            <a:chOff x="0" y="0"/>
            <a:chExt cx="9144000" cy="5165400"/>
          </a:xfrm>
        </p:grpSpPr>
        <p:sp>
          <p:nvSpPr>
            <p:cNvPr id="406" name="Google Shape;406;p51"/>
            <p:cNvSpPr/>
            <p:nvPr/>
          </p:nvSpPr>
          <p:spPr>
            <a:xfrm>
              <a:off x="0" y="0"/>
              <a:ext cx="9144000" cy="5165400"/>
            </a:xfrm>
            <a:prstGeom prst="rect">
              <a:avLst/>
            </a:prstGeom>
            <a:solidFill>
              <a:srgbClr val="1F5D7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1F5D7E"/>
                </a:solidFill>
                <a:latin typeface="Arial"/>
                <a:ea typeface="Arial"/>
                <a:cs typeface="Arial"/>
                <a:sym typeface="Arial"/>
              </a:endParaRPr>
            </a:p>
          </p:txBody>
        </p:sp>
        <p:sp>
          <p:nvSpPr>
            <p:cNvPr id="407" name="Google Shape;407;p51"/>
            <p:cNvSpPr/>
            <p:nvPr/>
          </p:nvSpPr>
          <p:spPr>
            <a:xfrm>
              <a:off x="262825" y="251875"/>
              <a:ext cx="8651100" cy="4686900"/>
            </a:xfrm>
            <a:prstGeom prst="rect">
              <a:avLst/>
            </a:pr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408" name="Google Shape;408;p51"/>
          <p:cNvSpPr txBox="1"/>
          <p:nvPr>
            <p:ph type="title"/>
          </p:nvPr>
        </p:nvSpPr>
        <p:spPr>
          <a:xfrm>
            <a:off x="788475" y="1955250"/>
            <a:ext cx="7556100" cy="1233000"/>
          </a:xfrm>
          <a:prstGeom prst="rect">
            <a:avLst/>
          </a:prstGeom>
          <a:noFill/>
          <a:ln>
            <a:noFill/>
          </a:ln>
        </p:spPr>
        <p:txBody>
          <a:bodyPr anchorCtr="0" anchor="ctr" bIns="91425" lIns="91425" spcFirstLastPara="1" rIns="91425" wrap="square" tIns="91425">
            <a:normAutofit fontScale="90000"/>
          </a:bodyPr>
          <a:lstStyle/>
          <a:p>
            <a:pPr indent="0" lvl="0" marL="0" rtl="0" algn="ctr">
              <a:lnSpc>
                <a:spcPct val="100000"/>
              </a:lnSpc>
              <a:spcBef>
                <a:spcPts val="0"/>
              </a:spcBef>
              <a:spcAft>
                <a:spcPts val="0"/>
              </a:spcAft>
              <a:buClr>
                <a:schemeClr val="dk1"/>
              </a:buClr>
              <a:buSzPct val="45832"/>
              <a:buFont typeface="Arial"/>
              <a:buNone/>
            </a:pPr>
            <a:r>
              <a:rPr lang="en" sz="2400">
                <a:solidFill>
                  <a:srgbClr val="1F5D7E"/>
                </a:solidFill>
                <a:latin typeface="PT Sans"/>
                <a:ea typeface="PT Sans"/>
                <a:cs typeface="PT Sans"/>
                <a:sym typeface="PT Sans"/>
              </a:rPr>
              <a:t>The amount of money a buyer offers the seller to assure they have an interest in completing a purchase. This is separate from a downpayment, but is often folded into the downpayment when the sale is finalized.</a:t>
            </a:r>
            <a:endParaRPr>
              <a:solidFill>
                <a:srgbClr val="1F5D7E"/>
              </a:solidFill>
              <a:latin typeface="PT Sans"/>
              <a:ea typeface="PT Sans"/>
              <a:cs typeface="PT Sans"/>
              <a:sym typeface="PT Sans"/>
            </a:endParaRPr>
          </a:p>
        </p:txBody>
      </p:sp>
    </p:spTree>
  </p:cSld>
  <p:clrMapOvr>
    <a:masterClrMapping/>
  </p:clrMapOvr>
</p:sld>
</file>

<file path=ppt/slides/slide5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2" name="Shape 412"/>
        <p:cNvGrpSpPr/>
        <p:nvPr/>
      </p:nvGrpSpPr>
      <p:grpSpPr>
        <a:xfrm>
          <a:off x="0" y="0"/>
          <a:ext cx="0" cy="0"/>
          <a:chOff x="0" y="0"/>
          <a:chExt cx="0" cy="0"/>
        </a:xfrm>
      </p:grpSpPr>
      <p:sp>
        <p:nvSpPr>
          <p:cNvPr id="413" name="Google Shape;413;p52"/>
          <p:cNvSpPr/>
          <p:nvPr/>
        </p:nvSpPr>
        <p:spPr>
          <a:xfrm>
            <a:off x="0" y="0"/>
            <a:ext cx="9144000" cy="5165400"/>
          </a:xfrm>
          <a:prstGeom prst="rect">
            <a:avLst/>
          </a:prstGeom>
          <a:solidFill>
            <a:srgbClr val="1F5D7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1F5D7E"/>
              </a:solidFill>
              <a:latin typeface="Arial"/>
              <a:ea typeface="Arial"/>
              <a:cs typeface="Arial"/>
              <a:sym typeface="Arial"/>
            </a:endParaRPr>
          </a:p>
        </p:txBody>
      </p:sp>
      <p:sp>
        <p:nvSpPr>
          <p:cNvPr id="414" name="Google Shape;414;p52"/>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a:bodyPr>
          <a:lstStyle/>
          <a:p>
            <a:pPr indent="0" lvl="0" marL="0" rtl="0" algn="ctr">
              <a:lnSpc>
                <a:spcPct val="100000"/>
              </a:lnSpc>
              <a:spcBef>
                <a:spcPts val="0"/>
              </a:spcBef>
              <a:spcAft>
                <a:spcPts val="0"/>
              </a:spcAft>
              <a:buClr>
                <a:schemeClr val="dk1"/>
              </a:buClr>
              <a:buSzPts val="1100"/>
              <a:buFont typeface="Arial"/>
              <a:buNone/>
            </a:pPr>
            <a:r>
              <a:rPr b="1" lang="en" sz="2400">
                <a:solidFill>
                  <a:schemeClr val="lt1"/>
                </a:solidFill>
                <a:latin typeface="PT Sans"/>
                <a:ea typeface="PT Sans"/>
                <a:cs typeface="PT Sans"/>
                <a:sym typeface="PT Sans"/>
              </a:rPr>
              <a:t>What is a Contingency?</a:t>
            </a:r>
            <a:endParaRPr b="1">
              <a:solidFill>
                <a:schemeClr val="lt1"/>
              </a:solidFill>
              <a:latin typeface="PT Sans"/>
              <a:ea typeface="PT Sans"/>
              <a:cs typeface="PT Sans"/>
              <a:sym typeface="PT Sans"/>
            </a:endParaRPr>
          </a:p>
        </p:txBody>
      </p:sp>
    </p:spTree>
  </p:cSld>
  <p:clrMapOvr>
    <a:masterClrMapping/>
  </p:clrMapOvr>
</p:sld>
</file>

<file path=ppt/slides/slide5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8" name="Shape 418"/>
        <p:cNvGrpSpPr/>
        <p:nvPr/>
      </p:nvGrpSpPr>
      <p:grpSpPr>
        <a:xfrm>
          <a:off x="0" y="0"/>
          <a:ext cx="0" cy="0"/>
          <a:chOff x="0" y="0"/>
          <a:chExt cx="0" cy="0"/>
        </a:xfrm>
      </p:grpSpPr>
      <p:grpSp>
        <p:nvGrpSpPr>
          <p:cNvPr id="419" name="Google Shape;419;p53"/>
          <p:cNvGrpSpPr/>
          <p:nvPr/>
        </p:nvGrpSpPr>
        <p:grpSpPr>
          <a:xfrm>
            <a:off x="0" y="0"/>
            <a:ext cx="9144000" cy="5165400"/>
            <a:chOff x="0" y="0"/>
            <a:chExt cx="9144000" cy="5165400"/>
          </a:xfrm>
        </p:grpSpPr>
        <p:sp>
          <p:nvSpPr>
            <p:cNvPr id="420" name="Google Shape;420;p53"/>
            <p:cNvSpPr/>
            <p:nvPr/>
          </p:nvSpPr>
          <p:spPr>
            <a:xfrm>
              <a:off x="0" y="0"/>
              <a:ext cx="9144000" cy="5165400"/>
            </a:xfrm>
            <a:prstGeom prst="rect">
              <a:avLst/>
            </a:prstGeom>
            <a:solidFill>
              <a:srgbClr val="1F5D7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1F5D7E"/>
                </a:solidFill>
                <a:latin typeface="Arial"/>
                <a:ea typeface="Arial"/>
                <a:cs typeface="Arial"/>
                <a:sym typeface="Arial"/>
              </a:endParaRPr>
            </a:p>
          </p:txBody>
        </p:sp>
        <p:sp>
          <p:nvSpPr>
            <p:cNvPr id="421" name="Google Shape;421;p53"/>
            <p:cNvSpPr/>
            <p:nvPr/>
          </p:nvSpPr>
          <p:spPr>
            <a:xfrm>
              <a:off x="262825" y="251875"/>
              <a:ext cx="8651100" cy="4686900"/>
            </a:xfrm>
            <a:prstGeom prst="rect">
              <a:avLst/>
            </a:pr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422" name="Google Shape;422;p53"/>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fontScale="90000"/>
          </a:bodyPr>
          <a:lstStyle/>
          <a:p>
            <a:pPr indent="0" lvl="0" marL="0" rtl="0" algn="ctr">
              <a:lnSpc>
                <a:spcPct val="100000"/>
              </a:lnSpc>
              <a:spcBef>
                <a:spcPts val="0"/>
              </a:spcBef>
              <a:spcAft>
                <a:spcPts val="0"/>
              </a:spcAft>
              <a:buClr>
                <a:schemeClr val="dk1"/>
              </a:buClr>
              <a:buSzPct val="45833"/>
              <a:buFont typeface="Arial"/>
              <a:buNone/>
            </a:pPr>
            <a:r>
              <a:rPr lang="en" sz="2400">
                <a:solidFill>
                  <a:srgbClr val="1F5D7E"/>
                </a:solidFill>
                <a:latin typeface="PT Sans"/>
                <a:ea typeface="PT Sans"/>
                <a:cs typeface="PT Sans"/>
                <a:sym typeface="PT Sans"/>
              </a:rPr>
              <a:t>Contingency is a legal statement declaring that a certain number of requirements must be met by the buyer or seller before the sales contract can be finalized.</a:t>
            </a:r>
            <a:endParaRPr>
              <a:solidFill>
                <a:srgbClr val="1F5D7E"/>
              </a:solidFill>
              <a:latin typeface="PT Sans"/>
              <a:ea typeface="PT Sans"/>
              <a:cs typeface="PT Sans"/>
              <a:sym typeface="PT Sans"/>
            </a:endParaRPr>
          </a:p>
        </p:txBody>
      </p:sp>
    </p:spTree>
  </p:cSld>
  <p:clrMapOvr>
    <a:masterClrMapping/>
  </p:clrMapOvr>
</p:sld>
</file>

<file path=ppt/slides/slide5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26" name="Shape 426"/>
        <p:cNvGrpSpPr/>
        <p:nvPr/>
      </p:nvGrpSpPr>
      <p:grpSpPr>
        <a:xfrm>
          <a:off x="0" y="0"/>
          <a:ext cx="0" cy="0"/>
          <a:chOff x="0" y="0"/>
          <a:chExt cx="0" cy="0"/>
        </a:xfrm>
      </p:grpSpPr>
      <p:sp>
        <p:nvSpPr>
          <p:cNvPr id="427" name="Google Shape;427;p54"/>
          <p:cNvSpPr/>
          <p:nvPr/>
        </p:nvSpPr>
        <p:spPr>
          <a:xfrm>
            <a:off x="0" y="0"/>
            <a:ext cx="9144000" cy="5165400"/>
          </a:xfrm>
          <a:prstGeom prst="rect">
            <a:avLst/>
          </a:prstGeom>
          <a:solidFill>
            <a:srgbClr val="1F5D7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1F5D7E"/>
              </a:solidFill>
              <a:latin typeface="Arial"/>
              <a:ea typeface="Arial"/>
              <a:cs typeface="Arial"/>
              <a:sym typeface="Arial"/>
            </a:endParaRPr>
          </a:p>
        </p:txBody>
      </p:sp>
      <p:sp>
        <p:nvSpPr>
          <p:cNvPr id="428" name="Google Shape;428;p54"/>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a:bodyPr>
          <a:lstStyle/>
          <a:p>
            <a:pPr indent="0" lvl="0" marL="0" rtl="0" algn="ctr">
              <a:lnSpc>
                <a:spcPct val="100000"/>
              </a:lnSpc>
              <a:spcBef>
                <a:spcPts val="0"/>
              </a:spcBef>
              <a:spcAft>
                <a:spcPts val="0"/>
              </a:spcAft>
              <a:buClr>
                <a:schemeClr val="dk1"/>
              </a:buClr>
              <a:buSzPts val="1100"/>
              <a:buFont typeface="Arial"/>
              <a:buNone/>
            </a:pPr>
            <a:r>
              <a:rPr b="1" lang="en" sz="2400">
                <a:solidFill>
                  <a:schemeClr val="lt1"/>
                </a:solidFill>
                <a:latin typeface="PT Sans"/>
                <a:ea typeface="PT Sans"/>
                <a:cs typeface="PT Sans"/>
                <a:sym typeface="PT Sans"/>
              </a:rPr>
              <a:t>What is Real Property?</a:t>
            </a:r>
            <a:endParaRPr b="1">
              <a:solidFill>
                <a:schemeClr val="lt1"/>
              </a:solidFill>
              <a:latin typeface="PT Sans"/>
              <a:ea typeface="PT Sans"/>
              <a:cs typeface="PT Sans"/>
              <a:sym typeface="PT Sans"/>
            </a:endParaRPr>
          </a:p>
        </p:txBody>
      </p:sp>
    </p:spTree>
  </p:cSld>
  <p:clrMapOvr>
    <a:masterClrMapping/>
  </p:clrMapOvr>
</p:sld>
</file>

<file path=ppt/slides/slide5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32" name="Shape 432"/>
        <p:cNvGrpSpPr/>
        <p:nvPr/>
      </p:nvGrpSpPr>
      <p:grpSpPr>
        <a:xfrm>
          <a:off x="0" y="0"/>
          <a:ext cx="0" cy="0"/>
          <a:chOff x="0" y="0"/>
          <a:chExt cx="0" cy="0"/>
        </a:xfrm>
      </p:grpSpPr>
      <p:grpSp>
        <p:nvGrpSpPr>
          <p:cNvPr id="433" name="Google Shape;433;p55"/>
          <p:cNvGrpSpPr/>
          <p:nvPr/>
        </p:nvGrpSpPr>
        <p:grpSpPr>
          <a:xfrm>
            <a:off x="0" y="0"/>
            <a:ext cx="9144000" cy="5165400"/>
            <a:chOff x="0" y="0"/>
            <a:chExt cx="9144000" cy="5165400"/>
          </a:xfrm>
        </p:grpSpPr>
        <p:sp>
          <p:nvSpPr>
            <p:cNvPr id="434" name="Google Shape;434;p55"/>
            <p:cNvSpPr/>
            <p:nvPr/>
          </p:nvSpPr>
          <p:spPr>
            <a:xfrm>
              <a:off x="0" y="0"/>
              <a:ext cx="9144000" cy="5165400"/>
            </a:xfrm>
            <a:prstGeom prst="rect">
              <a:avLst/>
            </a:prstGeom>
            <a:solidFill>
              <a:srgbClr val="1F5D7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1F5D7E"/>
                </a:solidFill>
                <a:latin typeface="Arial"/>
                <a:ea typeface="Arial"/>
                <a:cs typeface="Arial"/>
                <a:sym typeface="Arial"/>
              </a:endParaRPr>
            </a:p>
          </p:txBody>
        </p:sp>
        <p:sp>
          <p:nvSpPr>
            <p:cNvPr id="435" name="Google Shape;435;p55"/>
            <p:cNvSpPr/>
            <p:nvPr/>
          </p:nvSpPr>
          <p:spPr>
            <a:xfrm>
              <a:off x="262825" y="251875"/>
              <a:ext cx="8651100" cy="4686900"/>
            </a:xfrm>
            <a:prstGeom prst="rect">
              <a:avLst/>
            </a:pr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436" name="Google Shape;436;p55"/>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fontScale="90000"/>
          </a:bodyPr>
          <a:lstStyle/>
          <a:p>
            <a:pPr indent="0" lvl="0" marL="0" rtl="0" algn="ctr">
              <a:lnSpc>
                <a:spcPct val="100000"/>
              </a:lnSpc>
              <a:spcBef>
                <a:spcPts val="0"/>
              </a:spcBef>
              <a:spcAft>
                <a:spcPts val="0"/>
              </a:spcAft>
              <a:buClr>
                <a:schemeClr val="dk1"/>
              </a:buClr>
              <a:buSzPct val="45833"/>
              <a:buFont typeface="Arial"/>
              <a:buNone/>
            </a:pPr>
            <a:r>
              <a:rPr lang="en" sz="2400">
                <a:solidFill>
                  <a:srgbClr val="1F5D7E"/>
                </a:solidFill>
                <a:latin typeface="PT Sans"/>
                <a:ea typeface="PT Sans"/>
                <a:cs typeface="PT Sans"/>
                <a:sym typeface="PT Sans"/>
              </a:rPr>
              <a:t>Real Property comprehensively refers to </a:t>
            </a:r>
            <a:endParaRPr sz="2400">
              <a:solidFill>
                <a:srgbClr val="1F5D7E"/>
              </a:solidFill>
              <a:latin typeface="PT Sans"/>
              <a:ea typeface="PT Sans"/>
              <a:cs typeface="PT Sans"/>
              <a:sym typeface="PT Sans"/>
            </a:endParaRPr>
          </a:p>
          <a:p>
            <a:pPr indent="0" lvl="0" marL="0" rtl="0" algn="ctr">
              <a:lnSpc>
                <a:spcPct val="100000"/>
              </a:lnSpc>
              <a:spcBef>
                <a:spcPts val="0"/>
              </a:spcBef>
              <a:spcAft>
                <a:spcPts val="0"/>
              </a:spcAft>
              <a:buClr>
                <a:schemeClr val="dk1"/>
              </a:buClr>
              <a:buSzPct val="45833"/>
              <a:buFont typeface="Arial"/>
              <a:buNone/>
            </a:pPr>
            <a:r>
              <a:rPr lang="en" sz="2400">
                <a:solidFill>
                  <a:srgbClr val="1F5D7E"/>
                </a:solidFill>
                <a:latin typeface="PT Sans"/>
                <a:ea typeface="PT Sans"/>
                <a:cs typeface="PT Sans"/>
                <a:sym typeface="PT Sans"/>
              </a:rPr>
              <a:t>a physical property—including elements such as buildings, land, and property fixtures—as well as the rights of ownership. </a:t>
            </a:r>
            <a:endParaRPr>
              <a:solidFill>
                <a:srgbClr val="1F5D7E"/>
              </a:solidFill>
              <a:latin typeface="PT Sans"/>
              <a:ea typeface="PT Sans"/>
              <a:cs typeface="PT Sans"/>
              <a:sym typeface="PT Sans"/>
            </a:endParaRPr>
          </a:p>
        </p:txBody>
      </p:sp>
    </p:spTree>
  </p:cSld>
  <p:clrMapOvr>
    <a:masterClrMapping/>
  </p:clrMapOvr>
</p:sld>
</file>

<file path=ppt/slides/slide5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40" name="Shape 440"/>
        <p:cNvGrpSpPr/>
        <p:nvPr/>
      </p:nvGrpSpPr>
      <p:grpSpPr>
        <a:xfrm>
          <a:off x="0" y="0"/>
          <a:ext cx="0" cy="0"/>
          <a:chOff x="0" y="0"/>
          <a:chExt cx="0" cy="0"/>
        </a:xfrm>
      </p:grpSpPr>
      <p:sp>
        <p:nvSpPr>
          <p:cNvPr id="441" name="Google Shape;441;p56"/>
          <p:cNvSpPr/>
          <p:nvPr/>
        </p:nvSpPr>
        <p:spPr>
          <a:xfrm>
            <a:off x="0" y="0"/>
            <a:ext cx="9144000" cy="5165400"/>
          </a:xfrm>
          <a:prstGeom prst="rect">
            <a:avLst/>
          </a:prstGeom>
          <a:solidFill>
            <a:srgbClr val="1F5D7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1F5D7E"/>
              </a:solidFill>
              <a:latin typeface="Arial"/>
              <a:ea typeface="Arial"/>
              <a:cs typeface="Arial"/>
              <a:sym typeface="Arial"/>
            </a:endParaRPr>
          </a:p>
        </p:txBody>
      </p:sp>
      <p:sp>
        <p:nvSpPr>
          <p:cNvPr id="442" name="Google Shape;442;p56"/>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a:bodyPr>
          <a:lstStyle/>
          <a:p>
            <a:pPr indent="0" lvl="0" marL="0" rtl="0" algn="ctr">
              <a:lnSpc>
                <a:spcPct val="100000"/>
              </a:lnSpc>
              <a:spcBef>
                <a:spcPts val="0"/>
              </a:spcBef>
              <a:spcAft>
                <a:spcPts val="0"/>
              </a:spcAft>
              <a:buClr>
                <a:schemeClr val="dk1"/>
              </a:buClr>
              <a:buSzPts val="1100"/>
              <a:buFont typeface="Arial"/>
              <a:buNone/>
            </a:pPr>
            <a:r>
              <a:rPr b="1" lang="en" sz="2400">
                <a:solidFill>
                  <a:schemeClr val="lt1"/>
                </a:solidFill>
                <a:latin typeface="PT Sans"/>
                <a:ea typeface="PT Sans"/>
                <a:cs typeface="PT Sans"/>
                <a:sym typeface="PT Sans"/>
              </a:rPr>
              <a:t>What is a Fixture?</a:t>
            </a:r>
            <a:endParaRPr b="1">
              <a:solidFill>
                <a:schemeClr val="lt1"/>
              </a:solidFill>
              <a:latin typeface="PT Sans"/>
              <a:ea typeface="PT Sans"/>
              <a:cs typeface="PT Sans"/>
              <a:sym typeface="PT Sans"/>
            </a:endParaRPr>
          </a:p>
        </p:txBody>
      </p:sp>
    </p:spTree>
  </p:cSld>
  <p:clrMapOvr>
    <a:masterClrMapping/>
  </p:clrMapOvr>
</p:sld>
</file>

<file path=ppt/slides/slide5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46" name="Shape 446"/>
        <p:cNvGrpSpPr/>
        <p:nvPr/>
      </p:nvGrpSpPr>
      <p:grpSpPr>
        <a:xfrm>
          <a:off x="0" y="0"/>
          <a:ext cx="0" cy="0"/>
          <a:chOff x="0" y="0"/>
          <a:chExt cx="0" cy="0"/>
        </a:xfrm>
      </p:grpSpPr>
      <p:grpSp>
        <p:nvGrpSpPr>
          <p:cNvPr id="447" name="Google Shape;447;p57"/>
          <p:cNvGrpSpPr/>
          <p:nvPr/>
        </p:nvGrpSpPr>
        <p:grpSpPr>
          <a:xfrm>
            <a:off x="0" y="0"/>
            <a:ext cx="9144000" cy="5165400"/>
            <a:chOff x="0" y="0"/>
            <a:chExt cx="9144000" cy="5165400"/>
          </a:xfrm>
        </p:grpSpPr>
        <p:sp>
          <p:nvSpPr>
            <p:cNvPr id="448" name="Google Shape;448;p57"/>
            <p:cNvSpPr/>
            <p:nvPr/>
          </p:nvSpPr>
          <p:spPr>
            <a:xfrm>
              <a:off x="0" y="0"/>
              <a:ext cx="9144000" cy="5165400"/>
            </a:xfrm>
            <a:prstGeom prst="rect">
              <a:avLst/>
            </a:prstGeom>
            <a:solidFill>
              <a:srgbClr val="1F5D7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1F5D7E"/>
                </a:solidFill>
                <a:latin typeface="Arial"/>
                <a:ea typeface="Arial"/>
                <a:cs typeface="Arial"/>
                <a:sym typeface="Arial"/>
              </a:endParaRPr>
            </a:p>
          </p:txBody>
        </p:sp>
        <p:sp>
          <p:nvSpPr>
            <p:cNvPr id="449" name="Google Shape;449;p57"/>
            <p:cNvSpPr/>
            <p:nvPr/>
          </p:nvSpPr>
          <p:spPr>
            <a:xfrm>
              <a:off x="262825" y="251875"/>
              <a:ext cx="8651100" cy="4686900"/>
            </a:xfrm>
            <a:prstGeom prst="rect">
              <a:avLst/>
            </a:pr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450" name="Google Shape;450;p57"/>
          <p:cNvSpPr txBox="1"/>
          <p:nvPr>
            <p:ph type="title"/>
          </p:nvPr>
        </p:nvSpPr>
        <p:spPr>
          <a:xfrm>
            <a:off x="722700" y="2150850"/>
            <a:ext cx="7698600" cy="841800"/>
          </a:xfrm>
          <a:prstGeom prst="rect">
            <a:avLst/>
          </a:prstGeom>
          <a:noFill/>
          <a:ln>
            <a:noFill/>
          </a:ln>
        </p:spPr>
        <p:txBody>
          <a:bodyPr anchorCtr="0" anchor="ctr" bIns="91425" lIns="91425" spcFirstLastPara="1" rIns="91425" wrap="square" tIns="91425">
            <a:normAutofit fontScale="90000"/>
          </a:bodyPr>
          <a:lstStyle/>
          <a:p>
            <a:pPr indent="0" lvl="0" marL="0" rtl="0" algn="ctr">
              <a:lnSpc>
                <a:spcPct val="100000"/>
              </a:lnSpc>
              <a:spcBef>
                <a:spcPts val="0"/>
              </a:spcBef>
              <a:spcAft>
                <a:spcPts val="0"/>
              </a:spcAft>
              <a:buClr>
                <a:schemeClr val="dk1"/>
              </a:buClr>
              <a:buSzPct val="45833"/>
              <a:buFont typeface="Arial"/>
              <a:buNone/>
            </a:pPr>
            <a:r>
              <a:rPr lang="en" sz="2400">
                <a:solidFill>
                  <a:srgbClr val="1F5D7E"/>
                </a:solidFill>
                <a:latin typeface="PT Sans"/>
                <a:ea typeface="PT Sans"/>
                <a:cs typeface="PT Sans"/>
                <a:sym typeface="PT Sans"/>
              </a:rPr>
              <a:t>Anything permanently attached to a property like a well, patio, or shed on the land.</a:t>
            </a:r>
            <a:endParaRPr>
              <a:solidFill>
                <a:srgbClr val="1F5D7E"/>
              </a:solidFill>
              <a:latin typeface="PT Sans"/>
              <a:ea typeface="PT Sans"/>
              <a:cs typeface="PT Sans"/>
              <a:sym typeface="PT Sans"/>
            </a:endParaRPr>
          </a:p>
        </p:txBody>
      </p:sp>
    </p:spTree>
  </p:cSld>
  <p:clrMapOvr>
    <a:masterClrMapping/>
  </p:clrMapOvr>
</p:sld>
</file>

<file path=ppt/slides/slide5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54" name="Shape 454"/>
        <p:cNvGrpSpPr/>
        <p:nvPr/>
      </p:nvGrpSpPr>
      <p:grpSpPr>
        <a:xfrm>
          <a:off x="0" y="0"/>
          <a:ext cx="0" cy="0"/>
          <a:chOff x="0" y="0"/>
          <a:chExt cx="0" cy="0"/>
        </a:xfrm>
      </p:grpSpPr>
      <p:sp>
        <p:nvSpPr>
          <p:cNvPr id="455" name="Google Shape;455;p58"/>
          <p:cNvSpPr/>
          <p:nvPr/>
        </p:nvSpPr>
        <p:spPr>
          <a:xfrm>
            <a:off x="0" y="0"/>
            <a:ext cx="9144000" cy="5165400"/>
          </a:xfrm>
          <a:prstGeom prst="rect">
            <a:avLst/>
          </a:prstGeom>
          <a:solidFill>
            <a:srgbClr val="1F5D7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1F5D7E"/>
              </a:solidFill>
              <a:latin typeface="Arial"/>
              <a:ea typeface="Arial"/>
              <a:cs typeface="Arial"/>
              <a:sym typeface="Arial"/>
            </a:endParaRPr>
          </a:p>
        </p:txBody>
      </p:sp>
      <p:sp>
        <p:nvSpPr>
          <p:cNvPr id="456" name="Google Shape;456;p58"/>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a:bodyPr>
          <a:lstStyle/>
          <a:p>
            <a:pPr indent="0" lvl="0" marL="0" rtl="0" algn="ctr">
              <a:lnSpc>
                <a:spcPct val="100000"/>
              </a:lnSpc>
              <a:spcBef>
                <a:spcPts val="0"/>
              </a:spcBef>
              <a:spcAft>
                <a:spcPts val="0"/>
              </a:spcAft>
              <a:buClr>
                <a:schemeClr val="dk1"/>
              </a:buClr>
              <a:buSzPts val="1100"/>
              <a:buFont typeface="Arial"/>
              <a:buNone/>
            </a:pPr>
            <a:r>
              <a:rPr b="1" lang="en" sz="2400">
                <a:solidFill>
                  <a:schemeClr val="lt1"/>
                </a:solidFill>
                <a:latin typeface="PT Sans"/>
                <a:ea typeface="PT Sans"/>
                <a:cs typeface="PT Sans"/>
                <a:sym typeface="PT Sans"/>
              </a:rPr>
              <a:t>What is Hereditament?</a:t>
            </a:r>
            <a:endParaRPr b="1">
              <a:solidFill>
                <a:schemeClr val="lt1"/>
              </a:solidFill>
              <a:latin typeface="PT Sans"/>
              <a:ea typeface="PT Sans"/>
              <a:cs typeface="PT Sans"/>
              <a:sym typeface="PT Sans"/>
            </a:endParaRPr>
          </a:p>
        </p:txBody>
      </p:sp>
    </p:spTree>
  </p:cSld>
  <p:clrMapOvr>
    <a:masterClrMapping/>
  </p:clrMapOvr>
</p:sld>
</file>

<file path=ppt/slides/slide5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60" name="Shape 460"/>
        <p:cNvGrpSpPr/>
        <p:nvPr/>
      </p:nvGrpSpPr>
      <p:grpSpPr>
        <a:xfrm>
          <a:off x="0" y="0"/>
          <a:ext cx="0" cy="0"/>
          <a:chOff x="0" y="0"/>
          <a:chExt cx="0" cy="0"/>
        </a:xfrm>
      </p:grpSpPr>
      <p:grpSp>
        <p:nvGrpSpPr>
          <p:cNvPr id="461" name="Google Shape;461;p59"/>
          <p:cNvGrpSpPr/>
          <p:nvPr/>
        </p:nvGrpSpPr>
        <p:grpSpPr>
          <a:xfrm>
            <a:off x="0" y="0"/>
            <a:ext cx="9144000" cy="5165400"/>
            <a:chOff x="0" y="0"/>
            <a:chExt cx="9144000" cy="5165400"/>
          </a:xfrm>
        </p:grpSpPr>
        <p:sp>
          <p:nvSpPr>
            <p:cNvPr id="462" name="Google Shape;462;p59"/>
            <p:cNvSpPr/>
            <p:nvPr/>
          </p:nvSpPr>
          <p:spPr>
            <a:xfrm>
              <a:off x="0" y="0"/>
              <a:ext cx="9144000" cy="5165400"/>
            </a:xfrm>
            <a:prstGeom prst="rect">
              <a:avLst/>
            </a:prstGeom>
            <a:solidFill>
              <a:srgbClr val="1F5D7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1F5D7E"/>
                </a:solidFill>
                <a:latin typeface="Arial"/>
                <a:ea typeface="Arial"/>
                <a:cs typeface="Arial"/>
                <a:sym typeface="Arial"/>
              </a:endParaRPr>
            </a:p>
          </p:txBody>
        </p:sp>
        <p:sp>
          <p:nvSpPr>
            <p:cNvPr id="463" name="Google Shape;463;p59"/>
            <p:cNvSpPr/>
            <p:nvPr/>
          </p:nvSpPr>
          <p:spPr>
            <a:xfrm>
              <a:off x="262825" y="251875"/>
              <a:ext cx="8651100" cy="4686900"/>
            </a:xfrm>
            <a:prstGeom prst="rect">
              <a:avLst/>
            </a:pr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464" name="Google Shape;464;p59"/>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fontScale="90000"/>
          </a:bodyPr>
          <a:lstStyle/>
          <a:p>
            <a:pPr indent="0" lvl="0" marL="0" rtl="0" algn="ctr">
              <a:lnSpc>
                <a:spcPct val="100000"/>
              </a:lnSpc>
              <a:spcBef>
                <a:spcPts val="0"/>
              </a:spcBef>
              <a:spcAft>
                <a:spcPts val="0"/>
              </a:spcAft>
              <a:buClr>
                <a:schemeClr val="dk1"/>
              </a:buClr>
              <a:buSzPct val="45833"/>
              <a:buFont typeface="Arial"/>
              <a:buNone/>
            </a:pPr>
            <a:r>
              <a:rPr lang="en" sz="2400">
                <a:solidFill>
                  <a:srgbClr val="1F5D7E"/>
                </a:solidFill>
                <a:latin typeface="PT Sans"/>
                <a:ea typeface="PT Sans"/>
                <a:cs typeface="PT Sans"/>
                <a:sym typeface="PT Sans"/>
              </a:rPr>
              <a:t>Hereditament is the land and property that passes from family member to family member through inheritance. </a:t>
            </a:r>
            <a:endParaRPr>
              <a:solidFill>
                <a:srgbClr val="1F5D7E"/>
              </a:solidFill>
              <a:latin typeface="PT Sans"/>
              <a:ea typeface="PT Sans"/>
              <a:cs typeface="PT Sans"/>
              <a:sym typeface="PT Sans"/>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 name="Shape 90"/>
        <p:cNvGrpSpPr/>
        <p:nvPr/>
      </p:nvGrpSpPr>
      <p:grpSpPr>
        <a:xfrm>
          <a:off x="0" y="0"/>
          <a:ext cx="0" cy="0"/>
          <a:chOff x="0" y="0"/>
          <a:chExt cx="0" cy="0"/>
        </a:xfrm>
      </p:grpSpPr>
      <p:sp>
        <p:nvSpPr>
          <p:cNvPr id="91" name="Google Shape;91;p6"/>
          <p:cNvSpPr/>
          <p:nvPr/>
        </p:nvSpPr>
        <p:spPr>
          <a:xfrm>
            <a:off x="0" y="0"/>
            <a:ext cx="9144000" cy="5165400"/>
          </a:xfrm>
          <a:prstGeom prst="rect">
            <a:avLst/>
          </a:prstGeom>
          <a:solidFill>
            <a:srgbClr val="1F5D7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1F5D7E"/>
              </a:solidFill>
              <a:latin typeface="Arial"/>
              <a:ea typeface="Arial"/>
              <a:cs typeface="Arial"/>
              <a:sym typeface="Arial"/>
            </a:endParaRPr>
          </a:p>
        </p:txBody>
      </p:sp>
      <p:sp>
        <p:nvSpPr>
          <p:cNvPr id="92" name="Google Shape;92;p6"/>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a:bodyPr>
          <a:lstStyle/>
          <a:p>
            <a:pPr indent="0" lvl="0" marL="0" rtl="0" algn="ctr">
              <a:lnSpc>
                <a:spcPct val="100000"/>
              </a:lnSpc>
              <a:spcBef>
                <a:spcPts val="0"/>
              </a:spcBef>
              <a:spcAft>
                <a:spcPts val="0"/>
              </a:spcAft>
              <a:buClr>
                <a:schemeClr val="dk1"/>
              </a:buClr>
              <a:buSzPts val="1100"/>
              <a:buFont typeface="Arial"/>
              <a:buNone/>
            </a:pPr>
            <a:r>
              <a:rPr b="1" lang="en" sz="2400">
                <a:solidFill>
                  <a:schemeClr val="lt1"/>
                </a:solidFill>
                <a:latin typeface="PT Sans"/>
                <a:ea typeface="PT Sans"/>
                <a:cs typeface="PT Sans"/>
                <a:sym typeface="PT Sans"/>
              </a:rPr>
              <a:t>What are the physical characteristics of real estate? </a:t>
            </a:r>
            <a:endParaRPr b="1">
              <a:solidFill>
                <a:schemeClr val="lt1"/>
              </a:solidFill>
              <a:latin typeface="PT Sans"/>
              <a:ea typeface="PT Sans"/>
              <a:cs typeface="PT Sans"/>
              <a:sym typeface="PT Sans"/>
            </a:endParaRPr>
          </a:p>
        </p:txBody>
      </p:sp>
    </p:spTree>
  </p:cSld>
  <p:clrMapOvr>
    <a:masterClrMapping/>
  </p:clrMapOvr>
</p:sld>
</file>

<file path=ppt/slides/slide6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68" name="Shape 468"/>
        <p:cNvGrpSpPr/>
        <p:nvPr/>
      </p:nvGrpSpPr>
      <p:grpSpPr>
        <a:xfrm>
          <a:off x="0" y="0"/>
          <a:ext cx="0" cy="0"/>
          <a:chOff x="0" y="0"/>
          <a:chExt cx="0" cy="0"/>
        </a:xfrm>
      </p:grpSpPr>
      <p:sp>
        <p:nvSpPr>
          <p:cNvPr id="469" name="Google Shape;469;p60"/>
          <p:cNvSpPr/>
          <p:nvPr/>
        </p:nvSpPr>
        <p:spPr>
          <a:xfrm>
            <a:off x="0" y="0"/>
            <a:ext cx="9144000" cy="5165400"/>
          </a:xfrm>
          <a:prstGeom prst="rect">
            <a:avLst/>
          </a:prstGeom>
          <a:solidFill>
            <a:srgbClr val="1F5D7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1F5D7E"/>
              </a:solidFill>
              <a:latin typeface="Arial"/>
              <a:ea typeface="Arial"/>
              <a:cs typeface="Arial"/>
              <a:sym typeface="Arial"/>
            </a:endParaRPr>
          </a:p>
        </p:txBody>
      </p:sp>
      <p:sp>
        <p:nvSpPr>
          <p:cNvPr id="470" name="Google Shape;470;p60"/>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a:bodyPr>
          <a:lstStyle/>
          <a:p>
            <a:pPr indent="0" lvl="0" marL="0" rtl="0" algn="ctr">
              <a:lnSpc>
                <a:spcPct val="100000"/>
              </a:lnSpc>
              <a:spcBef>
                <a:spcPts val="0"/>
              </a:spcBef>
              <a:spcAft>
                <a:spcPts val="0"/>
              </a:spcAft>
              <a:buClr>
                <a:schemeClr val="dk1"/>
              </a:buClr>
              <a:buSzPts val="1100"/>
              <a:buFont typeface="Arial"/>
              <a:buNone/>
            </a:pPr>
            <a:r>
              <a:rPr b="1" lang="en" sz="2400">
                <a:solidFill>
                  <a:schemeClr val="lt1"/>
                </a:solidFill>
                <a:latin typeface="PT Sans"/>
                <a:ea typeface="PT Sans"/>
                <a:cs typeface="PT Sans"/>
                <a:sym typeface="PT Sans"/>
              </a:rPr>
              <a:t>What is Stigmatized Property?</a:t>
            </a:r>
            <a:endParaRPr b="1">
              <a:solidFill>
                <a:schemeClr val="lt1"/>
              </a:solidFill>
              <a:latin typeface="PT Sans"/>
              <a:ea typeface="PT Sans"/>
              <a:cs typeface="PT Sans"/>
              <a:sym typeface="PT Sans"/>
            </a:endParaRPr>
          </a:p>
        </p:txBody>
      </p:sp>
    </p:spTree>
  </p:cSld>
  <p:clrMapOvr>
    <a:masterClrMapping/>
  </p:clrMapOvr>
</p:sld>
</file>

<file path=ppt/slides/slide6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74" name="Shape 474"/>
        <p:cNvGrpSpPr/>
        <p:nvPr/>
      </p:nvGrpSpPr>
      <p:grpSpPr>
        <a:xfrm>
          <a:off x="0" y="0"/>
          <a:ext cx="0" cy="0"/>
          <a:chOff x="0" y="0"/>
          <a:chExt cx="0" cy="0"/>
        </a:xfrm>
      </p:grpSpPr>
      <p:grpSp>
        <p:nvGrpSpPr>
          <p:cNvPr id="475" name="Google Shape;475;p61"/>
          <p:cNvGrpSpPr/>
          <p:nvPr/>
        </p:nvGrpSpPr>
        <p:grpSpPr>
          <a:xfrm>
            <a:off x="0" y="0"/>
            <a:ext cx="9144000" cy="5165400"/>
            <a:chOff x="0" y="0"/>
            <a:chExt cx="9144000" cy="5165400"/>
          </a:xfrm>
        </p:grpSpPr>
        <p:sp>
          <p:nvSpPr>
            <p:cNvPr id="476" name="Google Shape;476;p61"/>
            <p:cNvSpPr/>
            <p:nvPr/>
          </p:nvSpPr>
          <p:spPr>
            <a:xfrm>
              <a:off x="0" y="0"/>
              <a:ext cx="9144000" cy="5165400"/>
            </a:xfrm>
            <a:prstGeom prst="rect">
              <a:avLst/>
            </a:prstGeom>
            <a:solidFill>
              <a:srgbClr val="1F5D7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1F5D7E"/>
                </a:solidFill>
                <a:latin typeface="Arial"/>
                <a:ea typeface="Arial"/>
                <a:cs typeface="Arial"/>
                <a:sym typeface="Arial"/>
              </a:endParaRPr>
            </a:p>
          </p:txBody>
        </p:sp>
        <p:sp>
          <p:nvSpPr>
            <p:cNvPr id="477" name="Google Shape;477;p61"/>
            <p:cNvSpPr/>
            <p:nvPr/>
          </p:nvSpPr>
          <p:spPr>
            <a:xfrm>
              <a:off x="262825" y="251875"/>
              <a:ext cx="8651100" cy="4686900"/>
            </a:xfrm>
            <a:prstGeom prst="rect">
              <a:avLst/>
            </a:pr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478" name="Google Shape;478;p61"/>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fontScale="90000"/>
          </a:bodyPr>
          <a:lstStyle/>
          <a:p>
            <a:pPr indent="0" lvl="0" marL="0" rtl="0" algn="ctr">
              <a:lnSpc>
                <a:spcPct val="100000"/>
              </a:lnSpc>
              <a:spcBef>
                <a:spcPts val="0"/>
              </a:spcBef>
              <a:spcAft>
                <a:spcPts val="0"/>
              </a:spcAft>
              <a:buClr>
                <a:schemeClr val="dk1"/>
              </a:buClr>
              <a:buSzPct val="45833"/>
              <a:buFont typeface="Arial"/>
              <a:buNone/>
            </a:pPr>
            <a:r>
              <a:rPr lang="en" sz="2400">
                <a:solidFill>
                  <a:srgbClr val="1F5D7E"/>
                </a:solidFill>
                <a:latin typeface="PT Sans"/>
                <a:ea typeface="PT Sans"/>
                <a:cs typeface="PT Sans"/>
                <a:sym typeface="PT Sans"/>
              </a:rPr>
              <a:t>A property where an unfavorable event—like a suicide or murder—happened. </a:t>
            </a:r>
            <a:endParaRPr sz="2400">
              <a:solidFill>
                <a:srgbClr val="1F5D7E"/>
              </a:solidFill>
              <a:latin typeface="PT Sans"/>
              <a:ea typeface="PT Sans"/>
              <a:cs typeface="PT Sans"/>
              <a:sym typeface="PT Sans"/>
            </a:endParaRPr>
          </a:p>
          <a:p>
            <a:pPr indent="0" lvl="0" marL="0" rtl="0" algn="ctr">
              <a:lnSpc>
                <a:spcPct val="100000"/>
              </a:lnSpc>
              <a:spcBef>
                <a:spcPts val="0"/>
              </a:spcBef>
              <a:spcAft>
                <a:spcPts val="0"/>
              </a:spcAft>
              <a:buClr>
                <a:schemeClr val="dk1"/>
              </a:buClr>
              <a:buSzPct val="45833"/>
              <a:buFont typeface="Arial"/>
              <a:buNone/>
            </a:pPr>
            <a:r>
              <a:rPr lang="en" sz="2400">
                <a:solidFill>
                  <a:srgbClr val="1F5D7E"/>
                </a:solidFill>
                <a:latin typeface="PT Sans"/>
                <a:ea typeface="PT Sans"/>
                <a:cs typeface="PT Sans"/>
                <a:sym typeface="PT Sans"/>
              </a:rPr>
              <a:t>This negatively affects the ability of the seller to find a buyer.</a:t>
            </a:r>
            <a:endParaRPr>
              <a:solidFill>
                <a:srgbClr val="1F5D7E"/>
              </a:solidFill>
              <a:latin typeface="PT Sans"/>
              <a:ea typeface="PT Sans"/>
              <a:cs typeface="PT Sans"/>
              <a:sym typeface="PT Sans"/>
            </a:endParaRPr>
          </a:p>
        </p:txBody>
      </p:sp>
    </p:spTree>
  </p:cSld>
  <p:clrMapOvr>
    <a:masterClrMapping/>
  </p:clrMapOvr>
</p:sld>
</file>

<file path=ppt/slides/slide6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82" name="Shape 482"/>
        <p:cNvGrpSpPr/>
        <p:nvPr/>
      </p:nvGrpSpPr>
      <p:grpSpPr>
        <a:xfrm>
          <a:off x="0" y="0"/>
          <a:ext cx="0" cy="0"/>
          <a:chOff x="0" y="0"/>
          <a:chExt cx="0" cy="0"/>
        </a:xfrm>
      </p:grpSpPr>
      <p:sp>
        <p:nvSpPr>
          <p:cNvPr id="483" name="Google Shape;483;p62"/>
          <p:cNvSpPr/>
          <p:nvPr/>
        </p:nvSpPr>
        <p:spPr>
          <a:xfrm>
            <a:off x="0" y="0"/>
            <a:ext cx="9144000" cy="5165400"/>
          </a:xfrm>
          <a:prstGeom prst="rect">
            <a:avLst/>
          </a:prstGeom>
          <a:solidFill>
            <a:srgbClr val="1F5D7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1F5D7E"/>
              </a:solidFill>
              <a:latin typeface="Arial"/>
              <a:ea typeface="Arial"/>
              <a:cs typeface="Arial"/>
              <a:sym typeface="Arial"/>
            </a:endParaRPr>
          </a:p>
        </p:txBody>
      </p:sp>
      <p:sp>
        <p:nvSpPr>
          <p:cNvPr id="484" name="Google Shape;484;p62"/>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a:bodyPr>
          <a:lstStyle/>
          <a:p>
            <a:pPr indent="0" lvl="0" marL="0" rtl="0" algn="ctr">
              <a:lnSpc>
                <a:spcPct val="100000"/>
              </a:lnSpc>
              <a:spcBef>
                <a:spcPts val="0"/>
              </a:spcBef>
              <a:spcAft>
                <a:spcPts val="0"/>
              </a:spcAft>
              <a:buClr>
                <a:schemeClr val="dk1"/>
              </a:buClr>
              <a:buSzPts val="1100"/>
              <a:buFont typeface="Arial"/>
              <a:buNone/>
            </a:pPr>
            <a:r>
              <a:rPr b="1" lang="en" sz="2400">
                <a:solidFill>
                  <a:schemeClr val="lt1"/>
                </a:solidFill>
                <a:latin typeface="PT Sans"/>
                <a:ea typeface="PT Sans"/>
                <a:cs typeface="PT Sans"/>
                <a:sym typeface="PT Sans"/>
              </a:rPr>
              <a:t>What is RESPA and what is its purpose in real estate? </a:t>
            </a:r>
            <a:endParaRPr b="1">
              <a:solidFill>
                <a:schemeClr val="lt1"/>
              </a:solidFill>
              <a:latin typeface="PT Sans"/>
              <a:ea typeface="PT Sans"/>
              <a:cs typeface="PT Sans"/>
              <a:sym typeface="PT Sans"/>
            </a:endParaRPr>
          </a:p>
        </p:txBody>
      </p:sp>
    </p:spTree>
  </p:cSld>
  <p:clrMapOvr>
    <a:masterClrMapping/>
  </p:clrMapOvr>
</p:sld>
</file>

<file path=ppt/slides/slide6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88" name="Shape 488"/>
        <p:cNvGrpSpPr/>
        <p:nvPr/>
      </p:nvGrpSpPr>
      <p:grpSpPr>
        <a:xfrm>
          <a:off x="0" y="0"/>
          <a:ext cx="0" cy="0"/>
          <a:chOff x="0" y="0"/>
          <a:chExt cx="0" cy="0"/>
        </a:xfrm>
      </p:grpSpPr>
      <p:grpSp>
        <p:nvGrpSpPr>
          <p:cNvPr id="489" name="Google Shape;489;p63"/>
          <p:cNvGrpSpPr/>
          <p:nvPr/>
        </p:nvGrpSpPr>
        <p:grpSpPr>
          <a:xfrm>
            <a:off x="0" y="0"/>
            <a:ext cx="9144000" cy="5165400"/>
            <a:chOff x="0" y="0"/>
            <a:chExt cx="9144000" cy="5165400"/>
          </a:xfrm>
        </p:grpSpPr>
        <p:sp>
          <p:nvSpPr>
            <p:cNvPr id="490" name="Google Shape;490;p63"/>
            <p:cNvSpPr/>
            <p:nvPr/>
          </p:nvSpPr>
          <p:spPr>
            <a:xfrm>
              <a:off x="0" y="0"/>
              <a:ext cx="9144000" cy="5165400"/>
            </a:xfrm>
            <a:prstGeom prst="rect">
              <a:avLst/>
            </a:prstGeom>
            <a:solidFill>
              <a:srgbClr val="1F5D7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1F5D7E"/>
                </a:solidFill>
                <a:latin typeface="Arial"/>
                <a:ea typeface="Arial"/>
                <a:cs typeface="Arial"/>
                <a:sym typeface="Arial"/>
              </a:endParaRPr>
            </a:p>
          </p:txBody>
        </p:sp>
        <p:sp>
          <p:nvSpPr>
            <p:cNvPr id="491" name="Google Shape;491;p63"/>
            <p:cNvSpPr/>
            <p:nvPr/>
          </p:nvSpPr>
          <p:spPr>
            <a:xfrm>
              <a:off x="262825" y="251875"/>
              <a:ext cx="8651100" cy="4686900"/>
            </a:xfrm>
            <a:prstGeom prst="rect">
              <a:avLst/>
            </a:pr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492" name="Google Shape;492;p63"/>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fontScale="90000"/>
          </a:bodyPr>
          <a:lstStyle/>
          <a:p>
            <a:pPr indent="0" lvl="0" marL="0" rtl="0" algn="ctr">
              <a:lnSpc>
                <a:spcPct val="100000"/>
              </a:lnSpc>
              <a:spcBef>
                <a:spcPts val="0"/>
              </a:spcBef>
              <a:spcAft>
                <a:spcPts val="0"/>
              </a:spcAft>
              <a:buClr>
                <a:schemeClr val="dk1"/>
              </a:buClr>
              <a:buSzPct val="45833"/>
              <a:buFont typeface="Arial"/>
              <a:buNone/>
            </a:pPr>
            <a:r>
              <a:rPr lang="en" sz="2400">
                <a:solidFill>
                  <a:srgbClr val="1F5D7E"/>
                </a:solidFill>
                <a:latin typeface="PT Sans"/>
                <a:ea typeface="PT Sans"/>
                <a:cs typeface="PT Sans"/>
                <a:sym typeface="PT Sans"/>
              </a:rPr>
              <a:t>RESPA - Real Estate Settlement Procedures Act - focuses on disclosing how much interest a mortgage will cost over time and what the total payback amount will be over the life of the loan.</a:t>
            </a:r>
            <a:endParaRPr>
              <a:solidFill>
                <a:srgbClr val="1F5D7E"/>
              </a:solidFill>
              <a:latin typeface="PT Sans"/>
              <a:ea typeface="PT Sans"/>
              <a:cs typeface="PT Sans"/>
              <a:sym typeface="PT Sans"/>
            </a:endParaRPr>
          </a:p>
        </p:txBody>
      </p:sp>
    </p:spTree>
  </p:cSld>
  <p:clrMapOvr>
    <a:masterClrMapping/>
  </p:clrMapOvr>
</p:sld>
</file>

<file path=ppt/slides/slide6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96" name="Shape 496"/>
        <p:cNvGrpSpPr/>
        <p:nvPr/>
      </p:nvGrpSpPr>
      <p:grpSpPr>
        <a:xfrm>
          <a:off x="0" y="0"/>
          <a:ext cx="0" cy="0"/>
          <a:chOff x="0" y="0"/>
          <a:chExt cx="0" cy="0"/>
        </a:xfrm>
      </p:grpSpPr>
      <p:sp>
        <p:nvSpPr>
          <p:cNvPr id="497" name="Google Shape;497;p64"/>
          <p:cNvSpPr/>
          <p:nvPr/>
        </p:nvSpPr>
        <p:spPr>
          <a:xfrm>
            <a:off x="0" y="0"/>
            <a:ext cx="9144000" cy="5165400"/>
          </a:xfrm>
          <a:prstGeom prst="rect">
            <a:avLst/>
          </a:prstGeom>
          <a:solidFill>
            <a:srgbClr val="1F5D7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1F5D7E"/>
              </a:solidFill>
              <a:latin typeface="Arial"/>
              <a:ea typeface="Arial"/>
              <a:cs typeface="Arial"/>
              <a:sym typeface="Arial"/>
            </a:endParaRPr>
          </a:p>
        </p:txBody>
      </p:sp>
      <p:sp>
        <p:nvSpPr>
          <p:cNvPr id="498" name="Google Shape;498;p64"/>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a:bodyPr>
          <a:lstStyle/>
          <a:p>
            <a:pPr indent="0" lvl="0" marL="0" rtl="0" algn="ctr">
              <a:lnSpc>
                <a:spcPct val="100000"/>
              </a:lnSpc>
              <a:spcBef>
                <a:spcPts val="0"/>
              </a:spcBef>
              <a:spcAft>
                <a:spcPts val="0"/>
              </a:spcAft>
              <a:buClr>
                <a:schemeClr val="dk1"/>
              </a:buClr>
              <a:buSzPts val="1100"/>
              <a:buFont typeface="Arial"/>
              <a:buNone/>
            </a:pPr>
            <a:r>
              <a:rPr b="1" lang="en" sz="2400">
                <a:solidFill>
                  <a:schemeClr val="lt1"/>
                </a:solidFill>
                <a:latin typeface="PT Sans"/>
                <a:ea typeface="PT Sans"/>
                <a:cs typeface="PT Sans"/>
                <a:sym typeface="PT Sans"/>
              </a:rPr>
              <a:t>Can one agent represent both the buyer and the seller? </a:t>
            </a:r>
            <a:endParaRPr b="1">
              <a:solidFill>
                <a:schemeClr val="lt1"/>
              </a:solidFill>
              <a:latin typeface="PT Sans"/>
              <a:ea typeface="PT Sans"/>
              <a:cs typeface="PT Sans"/>
              <a:sym typeface="PT Sans"/>
            </a:endParaRPr>
          </a:p>
        </p:txBody>
      </p:sp>
    </p:spTree>
  </p:cSld>
  <p:clrMapOvr>
    <a:masterClrMapping/>
  </p:clrMapOvr>
</p:sld>
</file>

<file path=ppt/slides/slide6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02" name="Shape 502"/>
        <p:cNvGrpSpPr/>
        <p:nvPr/>
      </p:nvGrpSpPr>
      <p:grpSpPr>
        <a:xfrm>
          <a:off x="0" y="0"/>
          <a:ext cx="0" cy="0"/>
          <a:chOff x="0" y="0"/>
          <a:chExt cx="0" cy="0"/>
        </a:xfrm>
      </p:grpSpPr>
      <p:grpSp>
        <p:nvGrpSpPr>
          <p:cNvPr id="503" name="Google Shape;503;p65"/>
          <p:cNvGrpSpPr/>
          <p:nvPr/>
        </p:nvGrpSpPr>
        <p:grpSpPr>
          <a:xfrm>
            <a:off x="0" y="0"/>
            <a:ext cx="9144000" cy="5165400"/>
            <a:chOff x="0" y="0"/>
            <a:chExt cx="9144000" cy="5165400"/>
          </a:xfrm>
        </p:grpSpPr>
        <p:sp>
          <p:nvSpPr>
            <p:cNvPr id="504" name="Google Shape;504;p65"/>
            <p:cNvSpPr/>
            <p:nvPr/>
          </p:nvSpPr>
          <p:spPr>
            <a:xfrm>
              <a:off x="0" y="0"/>
              <a:ext cx="9144000" cy="5165400"/>
            </a:xfrm>
            <a:prstGeom prst="rect">
              <a:avLst/>
            </a:prstGeom>
            <a:solidFill>
              <a:srgbClr val="1F5D7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1F5D7E"/>
                </a:solidFill>
                <a:latin typeface="Arial"/>
                <a:ea typeface="Arial"/>
                <a:cs typeface="Arial"/>
                <a:sym typeface="Arial"/>
              </a:endParaRPr>
            </a:p>
          </p:txBody>
        </p:sp>
        <p:sp>
          <p:nvSpPr>
            <p:cNvPr id="505" name="Google Shape;505;p65"/>
            <p:cNvSpPr/>
            <p:nvPr/>
          </p:nvSpPr>
          <p:spPr>
            <a:xfrm>
              <a:off x="262825" y="251875"/>
              <a:ext cx="8651100" cy="4686900"/>
            </a:xfrm>
            <a:prstGeom prst="rect">
              <a:avLst/>
            </a:pr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506" name="Google Shape;506;p65"/>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fontScale="90000"/>
          </a:bodyPr>
          <a:lstStyle/>
          <a:p>
            <a:pPr indent="0" lvl="0" marL="0" rtl="0" algn="ctr">
              <a:lnSpc>
                <a:spcPct val="100000"/>
              </a:lnSpc>
              <a:spcBef>
                <a:spcPts val="0"/>
              </a:spcBef>
              <a:spcAft>
                <a:spcPts val="0"/>
              </a:spcAft>
              <a:buClr>
                <a:schemeClr val="dk1"/>
              </a:buClr>
              <a:buSzPct val="45833"/>
              <a:buFont typeface="Arial"/>
              <a:buNone/>
            </a:pPr>
            <a:r>
              <a:rPr b="1" lang="en" sz="2400">
                <a:solidFill>
                  <a:srgbClr val="1F5D7E"/>
                </a:solidFill>
                <a:latin typeface="PT Sans"/>
                <a:ea typeface="PT Sans"/>
                <a:cs typeface="PT Sans"/>
                <a:sym typeface="PT Sans"/>
              </a:rPr>
              <a:t>No.</a:t>
            </a:r>
            <a:r>
              <a:rPr lang="en" sz="2400">
                <a:solidFill>
                  <a:srgbClr val="1F5D7E"/>
                </a:solidFill>
                <a:latin typeface="PT Sans"/>
                <a:ea typeface="PT Sans"/>
                <a:cs typeface="PT Sans"/>
                <a:sym typeface="PT Sans"/>
              </a:rPr>
              <a:t> However, one broker can represent the buyer and seller with different agents - or dual agents - in their office. </a:t>
            </a:r>
            <a:endParaRPr>
              <a:solidFill>
                <a:srgbClr val="1F5D7E"/>
              </a:solidFill>
              <a:latin typeface="PT Sans"/>
              <a:ea typeface="PT Sans"/>
              <a:cs typeface="PT Sans"/>
              <a:sym typeface="PT Sans"/>
            </a:endParaRPr>
          </a:p>
        </p:txBody>
      </p:sp>
    </p:spTree>
  </p:cSld>
  <p:clrMapOvr>
    <a:masterClrMapping/>
  </p:clrMapOvr>
</p:sld>
</file>

<file path=ppt/slides/slide6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10" name="Shape 510"/>
        <p:cNvGrpSpPr/>
        <p:nvPr/>
      </p:nvGrpSpPr>
      <p:grpSpPr>
        <a:xfrm>
          <a:off x="0" y="0"/>
          <a:ext cx="0" cy="0"/>
          <a:chOff x="0" y="0"/>
          <a:chExt cx="0" cy="0"/>
        </a:xfrm>
      </p:grpSpPr>
      <p:sp>
        <p:nvSpPr>
          <p:cNvPr id="511" name="Google Shape;511;p66"/>
          <p:cNvSpPr/>
          <p:nvPr/>
        </p:nvSpPr>
        <p:spPr>
          <a:xfrm>
            <a:off x="0" y="0"/>
            <a:ext cx="9144000" cy="5165400"/>
          </a:xfrm>
          <a:prstGeom prst="rect">
            <a:avLst/>
          </a:prstGeom>
          <a:solidFill>
            <a:srgbClr val="1F5D7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1F5D7E"/>
              </a:solidFill>
              <a:latin typeface="Arial"/>
              <a:ea typeface="Arial"/>
              <a:cs typeface="Arial"/>
              <a:sym typeface="Arial"/>
            </a:endParaRPr>
          </a:p>
        </p:txBody>
      </p:sp>
      <p:sp>
        <p:nvSpPr>
          <p:cNvPr id="512" name="Google Shape;512;p66"/>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a:bodyPr>
          <a:lstStyle/>
          <a:p>
            <a:pPr indent="0" lvl="0" marL="0" rtl="0" algn="ctr">
              <a:lnSpc>
                <a:spcPct val="100000"/>
              </a:lnSpc>
              <a:spcBef>
                <a:spcPts val="0"/>
              </a:spcBef>
              <a:spcAft>
                <a:spcPts val="0"/>
              </a:spcAft>
              <a:buClr>
                <a:schemeClr val="dk1"/>
              </a:buClr>
              <a:buSzPts val="1100"/>
              <a:buFont typeface="Arial"/>
              <a:buNone/>
            </a:pPr>
            <a:r>
              <a:rPr b="1" lang="en" sz="2400">
                <a:solidFill>
                  <a:schemeClr val="lt1"/>
                </a:solidFill>
                <a:latin typeface="PT Sans"/>
                <a:ea typeface="PT Sans"/>
                <a:cs typeface="PT Sans"/>
                <a:sym typeface="PT Sans"/>
              </a:rPr>
              <a:t>How do Veterans Affairs (VA) entitlements protect the lender?</a:t>
            </a:r>
            <a:endParaRPr b="1">
              <a:solidFill>
                <a:schemeClr val="lt1"/>
              </a:solidFill>
              <a:latin typeface="PT Sans"/>
              <a:ea typeface="PT Sans"/>
              <a:cs typeface="PT Sans"/>
              <a:sym typeface="PT Sans"/>
            </a:endParaRPr>
          </a:p>
        </p:txBody>
      </p:sp>
    </p:spTree>
  </p:cSld>
  <p:clrMapOvr>
    <a:masterClrMapping/>
  </p:clrMapOvr>
</p:sld>
</file>

<file path=ppt/slides/slide6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16" name="Shape 516"/>
        <p:cNvGrpSpPr/>
        <p:nvPr/>
      </p:nvGrpSpPr>
      <p:grpSpPr>
        <a:xfrm>
          <a:off x="0" y="0"/>
          <a:ext cx="0" cy="0"/>
          <a:chOff x="0" y="0"/>
          <a:chExt cx="0" cy="0"/>
        </a:xfrm>
      </p:grpSpPr>
      <p:grpSp>
        <p:nvGrpSpPr>
          <p:cNvPr id="517" name="Google Shape;517;p67"/>
          <p:cNvGrpSpPr/>
          <p:nvPr/>
        </p:nvGrpSpPr>
        <p:grpSpPr>
          <a:xfrm>
            <a:off x="0" y="0"/>
            <a:ext cx="9144000" cy="5165400"/>
            <a:chOff x="0" y="0"/>
            <a:chExt cx="9144000" cy="5165400"/>
          </a:xfrm>
        </p:grpSpPr>
        <p:sp>
          <p:nvSpPr>
            <p:cNvPr id="518" name="Google Shape;518;p67"/>
            <p:cNvSpPr/>
            <p:nvPr/>
          </p:nvSpPr>
          <p:spPr>
            <a:xfrm>
              <a:off x="0" y="0"/>
              <a:ext cx="9144000" cy="5165400"/>
            </a:xfrm>
            <a:prstGeom prst="rect">
              <a:avLst/>
            </a:prstGeom>
            <a:solidFill>
              <a:srgbClr val="1F5D7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1F5D7E"/>
                </a:solidFill>
                <a:latin typeface="Arial"/>
                <a:ea typeface="Arial"/>
                <a:cs typeface="Arial"/>
                <a:sym typeface="Arial"/>
              </a:endParaRPr>
            </a:p>
          </p:txBody>
        </p:sp>
        <p:sp>
          <p:nvSpPr>
            <p:cNvPr id="519" name="Google Shape;519;p67"/>
            <p:cNvSpPr/>
            <p:nvPr/>
          </p:nvSpPr>
          <p:spPr>
            <a:xfrm>
              <a:off x="262825" y="251875"/>
              <a:ext cx="8651100" cy="4686900"/>
            </a:xfrm>
            <a:prstGeom prst="rect">
              <a:avLst/>
            </a:pr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520" name="Google Shape;520;p67"/>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fontScale="90000"/>
          </a:bodyPr>
          <a:lstStyle/>
          <a:p>
            <a:pPr indent="0" lvl="0" marL="0" rtl="0" algn="ctr">
              <a:lnSpc>
                <a:spcPct val="100000"/>
              </a:lnSpc>
              <a:spcBef>
                <a:spcPts val="0"/>
              </a:spcBef>
              <a:spcAft>
                <a:spcPts val="0"/>
              </a:spcAft>
              <a:buClr>
                <a:schemeClr val="dk1"/>
              </a:buClr>
              <a:buSzPct val="45833"/>
              <a:buFont typeface="Arial"/>
              <a:buNone/>
            </a:pPr>
            <a:r>
              <a:rPr lang="en" sz="2400">
                <a:solidFill>
                  <a:srgbClr val="1F5D7E"/>
                </a:solidFill>
                <a:latin typeface="PT Sans"/>
                <a:ea typeface="PT Sans"/>
                <a:cs typeface="PT Sans"/>
                <a:sym typeface="PT Sans"/>
              </a:rPr>
              <a:t>VA entitlements are the protected amount of money promised to the lender if the person approved for the mortgage defaults on the loan. </a:t>
            </a:r>
            <a:endParaRPr>
              <a:solidFill>
                <a:srgbClr val="1F5D7E"/>
              </a:solidFill>
              <a:latin typeface="PT Sans"/>
              <a:ea typeface="PT Sans"/>
              <a:cs typeface="PT Sans"/>
              <a:sym typeface="PT Sans"/>
            </a:endParaRPr>
          </a:p>
        </p:txBody>
      </p:sp>
    </p:spTree>
  </p:cSld>
  <p:clrMapOvr>
    <a:masterClrMapping/>
  </p:clrMapOvr>
</p:sld>
</file>

<file path=ppt/slides/slide6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24" name="Shape 524"/>
        <p:cNvGrpSpPr/>
        <p:nvPr/>
      </p:nvGrpSpPr>
      <p:grpSpPr>
        <a:xfrm>
          <a:off x="0" y="0"/>
          <a:ext cx="0" cy="0"/>
          <a:chOff x="0" y="0"/>
          <a:chExt cx="0" cy="0"/>
        </a:xfrm>
      </p:grpSpPr>
      <p:sp>
        <p:nvSpPr>
          <p:cNvPr id="525" name="Google Shape;525;p68"/>
          <p:cNvSpPr/>
          <p:nvPr/>
        </p:nvSpPr>
        <p:spPr>
          <a:xfrm>
            <a:off x="0" y="0"/>
            <a:ext cx="9144000" cy="5165400"/>
          </a:xfrm>
          <a:prstGeom prst="rect">
            <a:avLst/>
          </a:prstGeom>
          <a:solidFill>
            <a:srgbClr val="1F5D7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1F5D7E"/>
              </a:solidFill>
              <a:latin typeface="Arial"/>
              <a:ea typeface="Arial"/>
              <a:cs typeface="Arial"/>
              <a:sym typeface="Arial"/>
            </a:endParaRPr>
          </a:p>
        </p:txBody>
      </p:sp>
      <p:sp>
        <p:nvSpPr>
          <p:cNvPr id="526" name="Google Shape;526;p68"/>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a:bodyPr>
          <a:lstStyle/>
          <a:p>
            <a:pPr indent="0" lvl="0" marL="0" rtl="0" algn="ctr">
              <a:lnSpc>
                <a:spcPct val="100000"/>
              </a:lnSpc>
              <a:spcBef>
                <a:spcPts val="0"/>
              </a:spcBef>
              <a:spcAft>
                <a:spcPts val="0"/>
              </a:spcAft>
              <a:buClr>
                <a:schemeClr val="dk1"/>
              </a:buClr>
              <a:buSzPts val="1100"/>
              <a:buFont typeface="Arial"/>
              <a:buNone/>
            </a:pPr>
            <a:r>
              <a:rPr b="1" lang="en" sz="2400">
                <a:solidFill>
                  <a:schemeClr val="lt1"/>
                </a:solidFill>
                <a:latin typeface="PT Sans"/>
                <a:ea typeface="PT Sans"/>
                <a:cs typeface="PT Sans"/>
                <a:sym typeface="PT Sans"/>
              </a:rPr>
              <a:t>How is Loan-to-Value (LTV) calculated for a property?</a:t>
            </a:r>
            <a:endParaRPr b="1">
              <a:solidFill>
                <a:schemeClr val="lt1"/>
              </a:solidFill>
              <a:latin typeface="PT Sans"/>
              <a:ea typeface="PT Sans"/>
              <a:cs typeface="PT Sans"/>
              <a:sym typeface="PT Sans"/>
            </a:endParaRPr>
          </a:p>
        </p:txBody>
      </p:sp>
    </p:spTree>
  </p:cSld>
  <p:clrMapOvr>
    <a:masterClrMapping/>
  </p:clrMapOvr>
</p:sld>
</file>

<file path=ppt/slides/slide6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0" name="Shape 530"/>
        <p:cNvGrpSpPr/>
        <p:nvPr/>
      </p:nvGrpSpPr>
      <p:grpSpPr>
        <a:xfrm>
          <a:off x="0" y="0"/>
          <a:ext cx="0" cy="0"/>
          <a:chOff x="0" y="0"/>
          <a:chExt cx="0" cy="0"/>
        </a:xfrm>
      </p:grpSpPr>
      <p:grpSp>
        <p:nvGrpSpPr>
          <p:cNvPr id="531" name="Google Shape;531;p69"/>
          <p:cNvGrpSpPr/>
          <p:nvPr/>
        </p:nvGrpSpPr>
        <p:grpSpPr>
          <a:xfrm>
            <a:off x="0" y="0"/>
            <a:ext cx="9144000" cy="5165400"/>
            <a:chOff x="0" y="0"/>
            <a:chExt cx="9144000" cy="5165400"/>
          </a:xfrm>
        </p:grpSpPr>
        <p:sp>
          <p:nvSpPr>
            <p:cNvPr id="532" name="Google Shape;532;p69"/>
            <p:cNvSpPr/>
            <p:nvPr/>
          </p:nvSpPr>
          <p:spPr>
            <a:xfrm>
              <a:off x="0" y="0"/>
              <a:ext cx="9144000" cy="5165400"/>
            </a:xfrm>
            <a:prstGeom prst="rect">
              <a:avLst/>
            </a:prstGeom>
            <a:solidFill>
              <a:srgbClr val="1F5D7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1F5D7E"/>
                </a:solidFill>
                <a:latin typeface="Arial"/>
                <a:ea typeface="Arial"/>
                <a:cs typeface="Arial"/>
                <a:sym typeface="Arial"/>
              </a:endParaRPr>
            </a:p>
          </p:txBody>
        </p:sp>
        <p:sp>
          <p:nvSpPr>
            <p:cNvPr id="533" name="Google Shape;533;p69"/>
            <p:cNvSpPr/>
            <p:nvPr/>
          </p:nvSpPr>
          <p:spPr>
            <a:xfrm>
              <a:off x="262825" y="251875"/>
              <a:ext cx="8651100" cy="4686900"/>
            </a:xfrm>
            <a:prstGeom prst="rect">
              <a:avLst/>
            </a:pr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534" name="Google Shape;534;p69"/>
          <p:cNvSpPr txBox="1"/>
          <p:nvPr>
            <p:ph type="title"/>
          </p:nvPr>
        </p:nvSpPr>
        <p:spPr>
          <a:xfrm>
            <a:off x="744650" y="2150850"/>
            <a:ext cx="7764300" cy="841800"/>
          </a:xfrm>
          <a:prstGeom prst="rect">
            <a:avLst/>
          </a:prstGeom>
          <a:noFill/>
          <a:ln>
            <a:noFill/>
          </a:ln>
        </p:spPr>
        <p:txBody>
          <a:bodyPr anchorCtr="0" anchor="ctr" bIns="91425" lIns="91425" spcFirstLastPara="1" rIns="91425" wrap="square" tIns="91425">
            <a:normAutofit fontScale="90000"/>
          </a:bodyPr>
          <a:lstStyle/>
          <a:p>
            <a:pPr indent="0" lvl="0" marL="0" rtl="0" algn="ctr">
              <a:lnSpc>
                <a:spcPct val="100000"/>
              </a:lnSpc>
              <a:spcBef>
                <a:spcPts val="0"/>
              </a:spcBef>
              <a:spcAft>
                <a:spcPts val="0"/>
              </a:spcAft>
              <a:buClr>
                <a:schemeClr val="dk1"/>
              </a:buClr>
              <a:buSzPct val="45833"/>
              <a:buFont typeface="Arial"/>
              <a:buNone/>
            </a:pPr>
            <a:r>
              <a:rPr lang="en" sz="2400">
                <a:solidFill>
                  <a:srgbClr val="1F5D7E"/>
                </a:solidFill>
                <a:latin typeface="PT Sans"/>
                <a:ea typeface="PT Sans"/>
                <a:cs typeface="PT Sans"/>
                <a:sym typeface="PT Sans"/>
              </a:rPr>
              <a:t>The loan amount is divided by the price of the sale or appraisal value (whichever is lower) to get the amount of the LTV.</a:t>
            </a:r>
            <a:endParaRPr>
              <a:solidFill>
                <a:srgbClr val="1F5D7E"/>
              </a:solidFill>
              <a:latin typeface="PT Sans"/>
              <a:ea typeface="PT Sans"/>
              <a:cs typeface="PT Sans"/>
              <a:sym typeface="PT Sans"/>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 name="Shape 96"/>
        <p:cNvGrpSpPr/>
        <p:nvPr/>
      </p:nvGrpSpPr>
      <p:grpSpPr>
        <a:xfrm>
          <a:off x="0" y="0"/>
          <a:ext cx="0" cy="0"/>
          <a:chOff x="0" y="0"/>
          <a:chExt cx="0" cy="0"/>
        </a:xfrm>
      </p:grpSpPr>
      <p:grpSp>
        <p:nvGrpSpPr>
          <p:cNvPr id="97" name="Google Shape;97;p7"/>
          <p:cNvGrpSpPr/>
          <p:nvPr/>
        </p:nvGrpSpPr>
        <p:grpSpPr>
          <a:xfrm>
            <a:off x="0" y="0"/>
            <a:ext cx="9144000" cy="5165400"/>
            <a:chOff x="0" y="0"/>
            <a:chExt cx="9144000" cy="5165400"/>
          </a:xfrm>
        </p:grpSpPr>
        <p:sp>
          <p:nvSpPr>
            <p:cNvPr id="98" name="Google Shape;98;p7"/>
            <p:cNvSpPr/>
            <p:nvPr/>
          </p:nvSpPr>
          <p:spPr>
            <a:xfrm>
              <a:off x="0" y="0"/>
              <a:ext cx="9144000" cy="5165400"/>
            </a:xfrm>
            <a:prstGeom prst="rect">
              <a:avLst/>
            </a:prstGeom>
            <a:solidFill>
              <a:srgbClr val="1F5D7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1F5D7E"/>
                </a:solidFill>
                <a:latin typeface="Arial"/>
                <a:ea typeface="Arial"/>
                <a:cs typeface="Arial"/>
                <a:sym typeface="Arial"/>
              </a:endParaRPr>
            </a:p>
          </p:txBody>
        </p:sp>
        <p:sp>
          <p:nvSpPr>
            <p:cNvPr id="99" name="Google Shape;99;p7"/>
            <p:cNvSpPr/>
            <p:nvPr/>
          </p:nvSpPr>
          <p:spPr>
            <a:xfrm>
              <a:off x="262825" y="251875"/>
              <a:ext cx="8651100" cy="4686900"/>
            </a:xfrm>
            <a:prstGeom prst="rect">
              <a:avLst/>
            </a:pr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00" name="Google Shape;100;p7"/>
          <p:cNvSpPr txBox="1"/>
          <p:nvPr>
            <p:ph type="title"/>
          </p:nvPr>
        </p:nvSpPr>
        <p:spPr>
          <a:xfrm>
            <a:off x="755600" y="2150850"/>
            <a:ext cx="7654500" cy="841800"/>
          </a:xfrm>
          <a:prstGeom prst="rect">
            <a:avLst/>
          </a:prstGeom>
          <a:noFill/>
          <a:ln>
            <a:noFill/>
          </a:ln>
        </p:spPr>
        <p:txBody>
          <a:bodyPr anchorCtr="0" anchor="ctr" bIns="91425" lIns="91425" spcFirstLastPara="1" rIns="91425" wrap="square" tIns="91425">
            <a:normAutofit fontScale="90000"/>
          </a:bodyPr>
          <a:lstStyle/>
          <a:p>
            <a:pPr indent="0" lvl="0" marL="0" rtl="0" algn="ctr">
              <a:lnSpc>
                <a:spcPct val="100000"/>
              </a:lnSpc>
              <a:spcBef>
                <a:spcPts val="0"/>
              </a:spcBef>
              <a:spcAft>
                <a:spcPts val="0"/>
              </a:spcAft>
              <a:buClr>
                <a:schemeClr val="dk1"/>
              </a:buClr>
              <a:buSzPct val="45833"/>
              <a:buFont typeface="Arial"/>
              <a:buNone/>
            </a:pPr>
            <a:r>
              <a:rPr lang="en" sz="2400">
                <a:solidFill>
                  <a:srgbClr val="1F5D7E"/>
                </a:solidFill>
                <a:latin typeface="PT Sans"/>
                <a:ea typeface="PT Sans"/>
                <a:cs typeface="PT Sans"/>
                <a:sym typeface="PT Sans"/>
              </a:rPr>
              <a:t>The three physical characteristics of real estate include immobility, indestructibility, and uniqueness.</a:t>
            </a:r>
            <a:endParaRPr>
              <a:solidFill>
                <a:srgbClr val="1F5D7E"/>
              </a:solidFill>
              <a:latin typeface="PT Sans"/>
              <a:ea typeface="PT Sans"/>
              <a:cs typeface="PT Sans"/>
              <a:sym typeface="PT Sans"/>
            </a:endParaRPr>
          </a:p>
        </p:txBody>
      </p:sp>
    </p:spTree>
  </p:cSld>
  <p:clrMapOvr>
    <a:masterClrMapping/>
  </p:clrMapOvr>
</p:sld>
</file>

<file path=ppt/slides/slide7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8" name="Shape 538"/>
        <p:cNvGrpSpPr/>
        <p:nvPr/>
      </p:nvGrpSpPr>
      <p:grpSpPr>
        <a:xfrm>
          <a:off x="0" y="0"/>
          <a:ext cx="0" cy="0"/>
          <a:chOff x="0" y="0"/>
          <a:chExt cx="0" cy="0"/>
        </a:xfrm>
      </p:grpSpPr>
      <p:sp>
        <p:nvSpPr>
          <p:cNvPr id="539" name="Google Shape;539;p70"/>
          <p:cNvSpPr/>
          <p:nvPr/>
        </p:nvSpPr>
        <p:spPr>
          <a:xfrm>
            <a:off x="0" y="0"/>
            <a:ext cx="9144000" cy="5165400"/>
          </a:xfrm>
          <a:prstGeom prst="rect">
            <a:avLst/>
          </a:prstGeom>
          <a:solidFill>
            <a:srgbClr val="1F5D7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1F5D7E"/>
              </a:solidFill>
              <a:latin typeface="Arial"/>
              <a:ea typeface="Arial"/>
              <a:cs typeface="Arial"/>
              <a:sym typeface="Arial"/>
            </a:endParaRPr>
          </a:p>
        </p:txBody>
      </p:sp>
      <p:sp>
        <p:nvSpPr>
          <p:cNvPr id="540" name="Google Shape;540;p70"/>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a:bodyPr>
          <a:lstStyle/>
          <a:p>
            <a:pPr indent="0" lvl="0" marL="0" rtl="0" algn="ctr">
              <a:lnSpc>
                <a:spcPct val="100000"/>
              </a:lnSpc>
              <a:spcBef>
                <a:spcPts val="0"/>
              </a:spcBef>
              <a:spcAft>
                <a:spcPts val="0"/>
              </a:spcAft>
              <a:buClr>
                <a:schemeClr val="dk1"/>
              </a:buClr>
              <a:buSzPts val="1100"/>
              <a:buFont typeface="Arial"/>
              <a:buNone/>
            </a:pPr>
            <a:r>
              <a:rPr b="1" lang="en" sz="2400">
                <a:solidFill>
                  <a:schemeClr val="lt1"/>
                </a:solidFill>
                <a:latin typeface="PT Sans"/>
                <a:ea typeface="PT Sans"/>
                <a:cs typeface="PT Sans"/>
                <a:sym typeface="PT Sans"/>
              </a:rPr>
              <a:t>Are closing costs included in the purchase price?</a:t>
            </a:r>
            <a:endParaRPr b="1">
              <a:solidFill>
                <a:schemeClr val="lt1"/>
              </a:solidFill>
              <a:latin typeface="PT Sans"/>
              <a:ea typeface="PT Sans"/>
              <a:cs typeface="PT Sans"/>
              <a:sym typeface="PT Sans"/>
            </a:endParaRPr>
          </a:p>
        </p:txBody>
      </p:sp>
    </p:spTree>
  </p:cSld>
  <p:clrMapOvr>
    <a:masterClrMapping/>
  </p:clrMapOvr>
</p:sld>
</file>

<file path=ppt/slides/slide7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44" name="Shape 544"/>
        <p:cNvGrpSpPr/>
        <p:nvPr/>
      </p:nvGrpSpPr>
      <p:grpSpPr>
        <a:xfrm>
          <a:off x="0" y="0"/>
          <a:ext cx="0" cy="0"/>
          <a:chOff x="0" y="0"/>
          <a:chExt cx="0" cy="0"/>
        </a:xfrm>
      </p:grpSpPr>
      <p:grpSp>
        <p:nvGrpSpPr>
          <p:cNvPr id="545" name="Google Shape;545;p71"/>
          <p:cNvGrpSpPr/>
          <p:nvPr/>
        </p:nvGrpSpPr>
        <p:grpSpPr>
          <a:xfrm>
            <a:off x="0" y="0"/>
            <a:ext cx="9144000" cy="5165400"/>
            <a:chOff x="0" y="0"/>
            <a:chExt cx="9144000" cy="5165400"/>
          </a:xfrm>
        </p:grpSpPr>
        <p:sp>
          <p:nvSpPr>
            <p:cNvPr id="546" name="Google Shape;546;p71"/>
            <p:cNvSpPr/>
            <p:nvPr/>
          </p:nvSpPr>
          <p:spPr>
            <a:xfrm>
              <a:off x="0" y="0"/>
              <a:ext cx="9144000" cy="5165400"/>
            </a:xfrm>
            <a:prstGeom prst="rect">
              <a:avLst/>
            </a:prstGeom>
            <a:solidFill>
              <a:srgbClr val="1F5D7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1F5D7E"/>
                </a:solidFill>
                <a:latin typeface="Arial"/>
                <a:ea typeface="Arial"/>
                <a:cs typeface="Arial"/>
                <a:sym typeface="Arial"/>
              </a:endParaRPr>
            </a:p>
          </p:txBody>
        </p:sp>
        <p:sp>
          <p:nvSpPr>
            <p:cNvPr id="547" name="Google Shape;547;p71"/>
            <p:cNvSpPr/>
            <p:nvPr/>
          </p:nvSpPr>
          <p:spPr>
            <a:xfrm>
              <a:off x="262825" y="251875"/>
              <a:ext cx="8651100" cy="4686900"/>
            </a:xfrm>
            <a:prstGeom prst="rect">
              <a:avLst/>
            </a:pr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548" name="Google Shape;548;p71"/>
          <p:cNvSpPr txBox="1"/>
          <p:nvPr>
            <p:ph type="title"/>
          </p:nvPr>
        </p:nvSpPr>
        <p:spPr>
          <a:xfrm>
            <a:off x="821325" y="2150850"/>
            <a:ext cx="7413900" cy="841800"/>
          </a:xfrm>
          <a:prstGeom prst="rect">
            <a:avLst/>
          </a:prstGeom>
          <a:noFill/>
          <a:ln>
            <a:noFill/>
          </a:ln>
        </p:spPr>
        <p:txBody>
          <a:bodyPr anchorCtr="0" anchor="ctr" bIns="91425" lIns="91425" spcFirstLastPara="1" rIns="91425" wrap="square" tIns="91425">
            <a:normAutofit fontScale="90000"/>
          </a:bodyPr>
          <a:lstStyle/>
          <a:p>
            <a:pPr indent="0" lvl="0" marL="0" rtl="0" algn="ctr">
              <a:lnSpc>
                <a:spcPct val="100000"/>
              </a:lnSpc>
              <a:spcBef>
                <a:spcPts val="0"/>
              </a:spcBef>
              <a:spcAft>
                <a:spcPts val="0"/>
              </a:spcAft>
              <a:buClr>
                <a:schemeClr val="dk1"/>
              </a:buClr>
              <a:buSzPct val="45833"/>
              <a:buFont typeface="Arial"/>
              <a:buNone/>
            </a:pPr>
            <a:r>
              <a:rPr b="1" lang="en" sz="2400">
                <a:solidFill>
                  <a:srgbClr val="1F5D7E"/>
                </a:solidFill>
                <a:latin typeface="PT Sans"/>
                <a:ea typeface="PT Sans"/>
                <a:cs typeface="PT Sans"/>
                <a:sym typeface="PT Sans"/>
              </a:rPr>
              <a:t>No.</a:t>
            </a:r>
            <a:r>
              <a:rPr lang="en" sz="2400">
                <a:solidFill>
                  <a:srgbClr val="1F5D7E"/>
                </a:solidFill>
                <a:latin typeface="PT Sans"/>
                <a:ea typeface="PT Sans"/>
                <a:cs typeface="PT Sans"/>
                <a:sym typeface="PT Sans"/>
              </a:rPr>
              <a:t> Closing costs are additional fees for services like deed recording and appraisal of the property necessary to make the sale legal. </a:t>
            </a:r>
            <a:endParaRPr>
              <a:solidFill>
                <a:srgbClr val="1F5D7E"/>
              </a:solidFill>
              <a:latin typeface="PT Sans"/>
              <a:ea typeface="PT Sans"/>
              <a:cs typeface="PT Sans"/>
              <a:sym typeface="PT Sans"/>
            </a:endParaRPr>
          </a:p>
        </p:txBody>
      </p:sp>
    </p:spTree>
  </p:cSld>
  <p:clrMapOvr>
    <a:masterClrMapping/>
  </p:clrMapOvr>
</p:sld>
</file>

<file path=ppt/slides/slide7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52" name="Shape 552"/>
        <p:cNvGrpSpPr/>
        <p:nvPr/>
      </p:nvGrpSpPr>
      <p:grpSpPr>
        <a:xfrm>
          <a:off x="0" y="0"/>
          <a:ext cx="0" cy="0"/>
          <a:chOff x="0" y="0"/>
          <a:chExt cx="0" cy="0"/>
        </a:xfrm>
      </p:grpSpPr>
      <p:sp>
        <p:nvSpPr>
          <p:cNvPr id="553" name="Google Shape;553;p72"/>
          <p:cNvSpPr/>
          <p:nvPr/>
        </p:nvSpPr>
        <p:spPr>
          <a:xfrm>
            <a:off x="0" y="0"/>
            <a:ext cx="9144000" cy="5165400"/>
          </a:xfrm>
          <a:prstGeom prst="rect">
            <a:avLst/>
          </a:prstGeom>
          <a:solidFill>
            <a:srgbClr val="1F5D7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1F5D7E"/>
              </a:solidFill>
              <a:latin typeface="Arial"/>
              <a:ea typeface="Arial"/>
              <a:cs typeface="Arial"/>
              <a:sym typeface="Arial"/>
            </a:endParaRPr>
          </a:p>
        </p:txBody>
      </p:sp>
      <p:sp>
        <p:nvSpPr>
          <p:cNvPr id="554" name="Google Shape;554;p72"/>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a:bodyPr>
          <a:lstStyle/>
          <a:p>
            <a:pPr indent="0" lvl="0" marL="0" rtl="0" algn="ctr">
              <a:lnSpc>
                <a:spcPct val="100000"/>
              </a:lnSpc>
              <a:spcBef>
                <a:spcPts val="0"/>
              </a:spcBef>
              <a:spcAft>
                <a:spcPts val="0"/>
              </a:spcAft>
              <a:buClr>
                <a:schemeClr val="dk1"/>
              </a:buClr>
              <a:buSzPts val="1100"/>
              <a:buFont typeface="Arial"/>
              <a:buNone/>
            </a:pPr>
            <a:r>
              <a:rPr b="1" lang="en" sz="2400">
                <a:solidFill>
                  <a:schemeClr val="lt1"/>
                </a:solidFill>
                <a:latin typeface="PT Sans"/>
                <a:ea typeface="PT Sans"/>
                <a:cs typeface="PT Sans"/>
                <a:sym typeface="PT Sans"/>
              </a:rPr>
              <a:t>What are points?</a:t>
            </a:r>
            <a:endParaRPr b="1">
              <a:solidFill>
                <a:schemeClr val="lt1"/>
              </a:solidFill>
              <a:latin typeface="PT Sans"/>
              <a:ea typeface="PT Sans"/>
              <a:cs typeface="PT Sans"/>
              <a:sym typeface="PT Sans"/>
            </a:endParaRPr>
          </a:p>
        </p:txBody>
      </p:sp>
    </p:spTree>
  </p:cSld>
  <p:clrMapOvr>
    <a:masterClrMapping/>
  </p:clrMapOvr>
</p:sld>
</file>

<file path=ppt/slides/slide7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58" name="Shape 558"/>
        <p:cNvGrpSpPr/>
        <p:nvPr/>
      </p:nvGrpSpPr>
      <p:grpSpPr>
        <a:xfrm>
          <a:off x="0" y="0"/>
          <a:ext cx="0" cy="0"/>
          <a:chOff x="0" y="0"/>
          <a:chExt cx="0" cy="0"/>
        </a:xfrm>
      </p:grpSpPr>
      <p:grpSp>
        <p:nvGrpSpPr>
          <p:cNvPr id="559" name="Google Shape;559;p73"/>
          <p:cNvGrpSpPr/>
          <p:nvPr/>
        </p:nvGrpSpPr>
        <p:grpSpPr>
          <a:xfrm>
            <a:off x="0" y="0"/>
            <a:ext cx="9144000" cy="5165400"/>
            <a:chOff x="0" y="0"/>
            <a:chExt cx="9144000" cy="5165400"/>
          </a:xfrm>
        </p:grpSpPr>
        <p:sp>
          <p:nvSpPr>
            <p:cNvPr id="560" name="Google Shape;560;p73"/>
            <p:cNvSpPr/>
            <p:nvPr/>
          </p:nvSpPr>
          <p:spPr>
            <a:xfrm>
              <a:off x="0" y="0"/>
              <a:ext cx="9144000" cy="5165400"/>
            </a:xfrm>
            <a:prstGeom prst="rect">
              <a:avLst/>
            </a:prstGeom>
            <a:solidFill>
              <a:srgbClr val="1F5D7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1F5D7E"/>
                </a:solidFill>
                <a:latin typeface="Arial"/>
                <a:ea typeface="Arial"/>
                <a:cs typeface="Arial"/>
                <a:sym typeface="Arial"/>
              </a:endParaRPr>
            </a:p>
          </p:txBody>
        </p:sp>
        <p:sp>
          <p:nvSpPr>
            <p:cNvPr id="561" name="Google Shape;561;p73"/>
            <p:cNvSpPr/>
            <p:nvPr/>
          </p:nvSpPr>
          <p:spPr>
            <a:xfrm>
              <a:off x="262825" y="251875"/>
              <a:ext cx="8651100" cy="4686900"/>
            </a:xfrm>
            <a:prstGeom prst="rect">
              <a:avLst/>
            </a:pr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562" name="Google Shape;562;p73"/>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fontScale="90000"/>
          </a:bodyPr>
          <a:lstStyle/>
          <a:p>
            <a:pPr indent="0" lvl="0" marL="0" rtl="0" algn="ctr">
              <a:lnSpc>
                <a:spcPct val="100000"/>
              </a:lnSpc>
              <a:spcBef>
                <a:spcPts val="0"/>
              </a:spcBef>
              <a:spcAft>
                <a:spcPts val="0"/>
              </a:spcAft>
              <a:buClr>
                <a:schemeClr val="dk1"/>
              </a:buClr>
              <a:buSzPct val="45833"/>
              <a:buFont typeface="Arial"/>
              <a:buNone/>
            </a:pPr>
            <a:r>
              <a:rPr lang="en" sz="2400">
                <a:solidFill>
                  <a:srgbClr val="1F5D7E"/>
                </a:solidFill>
                <a:latin typeface="PT Sans"/>
                <a:ea typeface="PT Sans"/>
                <a:cs typeface="PT Sans"/>
                <a:sym typeface="PT Sans"/>
              </a:rPr>
              <a:t>Points are the fees paid directly to a </a:t>
            </a:r>
            <a:endParaRPr sz="2400">
              <a:solidFill>
                <a:srgbClr val="1F5D7E"/>
              </a:solidFill>
              <a:latin typeface="PT Sans"/>
              <a:ea typeface="PT Sans"/>
              <a:cs typeface="PT Sans"/>
              <a:sym typeface="PT Sans"/>
            </a:endParaRPr>
          </a:p>
          <a:p>
            <a:pPr indent="0" lvl="0" marL="0" rtl="0" algn="ctr">
              <a:lnSpc>
                <a:spcPct val="100000"/>
              </a:lnSpc>
              <a:spcBef>
                <a:spcPts val="0"/>
              </a:spcBef>
              <a:spcAft>
                <a:spcPts val="0"/>
              </a:spcAft>
              <a:buClr>
                <a:schemeClr val="dk1"/>
              </a:buClr>
              <a:buSzPct val="45833"/>
              <a:buFont typeface="Arial"/>
              <a:buNone/>
            </a:pPr>
            <a:r>
              <a:rPr lang="en" sz="2400">
                <a:solidFill>
                  <a:srgbClr val="1F5D7E"/>
                </a:solidFill>
                <a:latin typeface="PT Sans"/>
                <a:ea typeface="PT Sans"/>
                <a:cs typeface="PT Sans"/>
                <a:sym typeface="PT Sans"/>
              </a:rPr>
              <a:t>lender at closing in exchange for a reduced interest rate.</a:t>
            </a:r>
            <a:endParaRPr>
              <a:solidFill>
                <a:srgbClr val="1F5D7E"/>
              </a:solidFill>
              <a:latin typeface="PT Sans"/>
              <a:ea typeface="PT Sans"/>
              <a:cs typeface="PT Sans"/>
              <a:sym typeface="PT Sans"/>
            </a:endParaRPr>
          </a:p>
        </p:txBody>
      </p:sp>
    </p:spTree>
  </p:cSld>
  <p:clrMapOvr>
    <a:masterClrMapping/>
  </p:clrMapOvr>
</p:sld>
</file>

<file path=ppt/slides/slide7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66" name="Shape 566"/>
        <p:cNvGrpSpPr/>
        <p:nvPr/>
      </p:nvGrpSpPr>
      <p:grpSpPr>
        <a:xfrm>
          <a:off x="0" y="0"/>
          <a:ext cx="0" cy="0"/>
          <a:chOff x="0" y="0"/>
          <a:chExt cx="0" cy="0"/>
        </a:xfrm>
      </p:grpSpPr>
      <p:sp>
        <p:nvSpPr>
          <p:cNvPr id="567" name="Google Shape;567;p74"/>
          <p:cNvSpPr/>
          <p:nvPr/>
        </p:nvSpPr>
        <p:spPr>
          <a:xfrm>
            <a:off x="0" y="0"/>
            <a:ext cx="9144000" cy="5165400"/>
          </a:xfrm>
          <a:prstGeom prst="rect">
            <a:avLst/>
          </a:prstGeom>
          <a:solidFill>
            <a:srgbClr val="1F5D7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1F5D7E"/>
              </a:solidFill>
              <a:latin typeface="Arial"/>
              <a:ea typeface="Arial"/>
              <a:cs typeface="Arial"/>
              <a:sym typeface="Arial"/>
            </a:endParaRPr>
          </a:p>
        </p:txBody>
      </p:sp>
      <p:sp>
        <p:nvSpPr>
          <p:cNvPr id="568" name="Google Shape;568;p74"/>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a:bodyPr>
          <a:lstStyle/>
          <a:p>
            <a:pPr indent="0" lvl="0" marL="0" rtl="0" algn="ctr">
              <a:lnSpc>
                <a:spcPct val="100000"/>
              </a:lnSpc>
              <a:spcBef>
                <a:spcPts val="0"/>
              </a:spcBef>
              <a:spcAft>
                <a:spcPts val="0"/>
              </a:spcAft>
              <a:buClr>
                <a:schemeClr val="dk1"/>
              </a:buClr>
              <a:buSzPts val="1100"/>
              <a:buFont typeface="Arial"/>
              <a:buNone/>
            </a:pPr>
            <a:r>
              <a:rPr b="1" lang="en" sz="2400">
                <a:solidFill>
                  <a:schemeClr val="lt1"/>
                </a:solidFill>
                <a:latin typeface="PT Sans"/>
                <a:ea typeface="PT Sans"/>
                <a:cs typeface="PT Sans"/>
                <a:sym typeface="PT Sans"/>
              </a:rPr>
              <a:t>When is ad valorem collected? </a:t>
            </a:r>
            <a:endParaRPr b="1">
              <a:solidFill>
                <a:schemeClr val="lt1"/>
              </a:solidFill>
              <a:latin typeface="PT Sans"/>
              <a:ea typeface="PT Sans"/>
              <a:cs typeface="PT Sans"/>
              <a:sym typeface="PT Sans"/>
            </a:endParaRPr>
          </a:p>
        </p:txBody>
      </p:sp>
    </p:spTree>
  </p:cSld>
  <p:clrMapOvr>
    <a:masterClrMapping/>
  </p:clrMapOvr>
</p:sld>
</file>

<file path=ppt/slides/slide7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72" name="Shape 572"/>
        <p:cNvGrpSpPr/>
        <p:nvPr/>
      </p:nvGrpSpPr>
      <p:grpSpPr>
        <a:xfrm>
          <a:off x="0" y="0"/>
          <a:ext cx="0" cy="0"/>
          <a:chOff x="0" y="0"/>
          <a:chExt cx="0" cy="0"/>
        </a:xfrm>
      </p:grpSpPr>
      <p:grpSp>
        <p:nvGrpSpPr>
          <p:cNvPr id="573" name="Google Shape;573;p75"/>
          <p:cNvGrpSpPr/>
          <p:nvPr/>
        </p:nvGrpSpPr>
        <p:grpSpPr>
          <a:xfrm>
            <a:off x="0" y="0"/>
            <a:ext cx="9144000" cy="5165400"/>
            <a:chOff x="0" y="0"/>
            <a:chExt cx="9144000" cy="5165400"/>
          </a:xfrm>
        </p:grpSpPr>
        <p:sp>
          <p:nvSpPr>
            <p:cNvPr id="574" name="Google Shape;574;p75"/>
            <p:cNvSpPr/>
            <p:nvPr/>
          </p:nvSpPr>
          <p:spPr>
            <a:xfrm>
              <a:off x="0" y="0"/>
              <a:ext cx="9144000" cy="5165400"/>
            </a:xfrm>
            <a:prstGeom prst="rect">
              <a:avLst/>
            </a:prstGeom>
            <a:solidFill>
              <a:srgbClr val="1F5D7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1F5D7E"/>
                </a:solidFill>
                <a:latin typeface="Arial"/>
                <a:ea typeface="Arial"/>
                <a:cs typeface="Arial"/>
                <a:sym typeface="Arial"/>
              </a:endParaRPr>
            </a:p>
          </p:txBody>
        </p:sp>
        <p:sp>
          <p:nvSpPr>
            <p:cNvPr id="575" name="Google Shape;575;p75"/>
            <p:cNvSpPr/>
            <p:nvPr/>
          </p:nvSpPr>
          <p:spPr>
            <a:xfrm>
              <a:off x="262825" y="251875"/>
              <a:ext cx="8651100" cy="4686900"/>
            </a:xfrm>
            <a:prstGeom prst="rect">
              <a:avLst/>
            </a:pr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576" name="Google Shape;576;p75"/>
          <p:cNvSpPr txBox="1"/>
          <p:nvPr>
            <p:ph type="title"/>
          </p:nvPr>
        </p:nvSpPr>
        <p:spPr>
          <a:xfrm>
            <a:off x="1106050" y="2150850"/>
            <a:ext cx="6909900" cy="841800"/>
          </a:xfrm>
          <a:prstGeom prst="rect">
            <a:avLst/>
          </a:prstGeom>
          <a:noFill/>
          <a:ln>
            <a:noFill/>
          </a:ln>
        </p:spPr>
        <p:txBody>
          <a:bodyPr anchorCtr="0" anchor="ctr" bIns="91425" lIns="91425" spcFirstLastPara="1" rIns="91425" wrap="square" tIns="91425">
            <a:normAutofit fontScale="90000"/>
          </a:bodyPr>
          <a:lstStyle/>
          <a:p>
            <a:pPr indent="0" lvl="0" marL="0" rtl="0" algn="ctr">
              <a:lnSpc>
                <a:spcPct val="100000"/>
              </a:lnSpc>
              <a:spcBef>
                <a:spcPts val="0"/>
              </a:spcBef>
              <a:spcAft>
                <a:spcPts val="0"/>
              </a:spcAft>
              <a:buClr>
                <a:schemeClr val="dk1"/>
              </a:buClr>
              <a:buSzPct val="45833"/>
              <a:buFont typeface="Arial"/>
              <a:buNone/>
            </a:pPr>
            <a:r>
              <a:rPr lang="en" sz="2400">
                <a:solidFill>
                  <a:srgbClr val="1F5D7E"/>
                </a:solidFill>
                <a:latin typeface="PT Sans"/>
                <a:ea typeface="PT Sans"/>
                <a:cs typeface="PT Sans"/>
                <a:sym typeface="PT Sans"/>
              </a:rPr>
              <a:t>Ad valorem is the sales tax due when the transaction or purchase of a home takes place. </a:t>
            </a:r>
            <a:endParaRPr>
              <a:solidFill>
                <a:srgbClr val="1F5D7E"/>
              </a:solidFill>
              <a:latin typeface="PT Sans"/>
              <a:ea typeface="PT Sans"/>
              <a:cs typeface="PT Sans"/>
              <a:sym typeface="PT Sans"/>
            </a:endParaRPr>
          </a:p>
        </p:txBody>
      </p:sp>
    </p:spTree>
  </p:cSld>
  <p:clrMapOvr>
    <a:masterClrMapping/>
  </p:clrMapOvr>
</p:sld>
</file>

<file path=ppt/slides/slide7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0" name="Shape 580"/>
        <p:cNvGrpSpPr/>
        <p:nvPr/>
      </p:nvGrpSpPr>
      <p:grpSpPr>
        <a:xfrm>
          <a:off x="0" y="0"/>
          <a:ext cx="0" cy="0"/>
          <a:chOff x="0" y="0"/>
          <a:chExt cx="0" cy="0"/>
        </a:xfrm>
      </p:grpSpPr>
      <p:sp>
        <p:nvSpPr>
          <p:cNvPr id="581" name="Google Shape;581;p76"/>
          <p:cNvSpPr/>
          <p:nvPr/>
        </p:nvSpPr>
        <p:spPr>
          <a:xfrm>
            <a:off x="0" y="0"/>
            <a:ext cx="9144000" cy="5165400"/>
          </a:xfrm>
          <a:prstGeom prst="rect">
            <a:avLst/>
          </a:prstGeom>
          <a:solidFill>
            <a:srgbClr val="1F5D7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1F5D7E"/>
              </a:solidFill>
              <a:latin typeface="Arial"/>
              <a:ea typeface="Arial"/>
              <a:cs typeface="Arial"/>
              <a:sym typeface="Arial"/>
            </a:endParaRPr>
          </a:p>
        </p:txBody>
      </p:sp>
      <p:sp>
        <p:nvSpPr>
          <p:cNvPr id="582" name="Google Shape;582;p76"/>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a:bodyPr>
          <a:lstStyle/>
          <a:p>
            <a:pPr indent="0" lvl="0" marL="0" rtl="0" algn="ctr">
              <a:lnSpc>
                <a:spcPct val="100000"/>
              </a:lnSpc>
              <a:spcBef>
                <a:spcPts val="0"/>
              </a:spcBef>
              <a:spcAft>
                <a:spcPts val="0"/>
              </a:spcAft>
              <a:buClr>
                <a:schemeClr val="dk1"/>
              </a:buClr>
              <a:buSzPts val="1100"/>
              <a:buFont typeface="Arial"/>
              <a:buNone/>
            </a:pPr>
            <a:r>
              <a:rPr b="1" lang="en" sz="2400">
                <a:solidFill>
                  <a:schemeClr val="lt1"/>
                </a:solidFill>
                <a:latin typeface="PT Sans"/>
                <a:ea typeface="PT Sans"/>
                <a:cs typeface="PT Sans"/>
                <a:sym typeface="PT Sans"/>
              </a:rPr>
              <a:t>Why is usury against the law?</a:t>
            </a:r>
            <a:endParaRPr b="1">
              <a:solidFill>
                <a:schemeClr val="lt1"/>
              </a:solidFill>
              <a:latin typeface="PT Sans"/>
              <a:ea typeface="PT Sans"/>
              <a:cs typeface="PT Sans"/>
              <a:sym typeface="PT Sans"/>
            </a:endParaRPr>
          </a:p>
        </p:txBody>
      </p:sp>
    </p:spTree>
  </p:cSld>
  <p:clrMapOvr>
    <a:masterClrMapping/>
  </p:clrMapOvr>
</p:sld>
</file>

<file path=ppt/slides/slide7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6" name="Shape 586"/>
        <p:cNvGrpSpPr/>
        <p:nvPr/>
      </p:nvGrpSpPr>
      <p:grpSpPr>
        <a:xfrm>
          <a:off x="0" y="0"/>
          <a:ext cx="0" cy="0"/>
          <a:chOff x="0" y="0"/>
          <a:chExt cx="0" cy="0"/>
        </a:xfrm>
      </p:grpSpPr>
      <p:grpSp>
        <p:nvGrpSpPr>
          <p:cNvPr id="587" name="Google Shape;587;p77"/>
          <p:cNvGrpSpPr/>
          <p:nvPr/>
        </p:nvGrpSpPr>
        <p:grpSpPr>
          <a:xfrm>
            <a:off x="0" y="0"/>
            <a:ext cx="9144000" cy="5165400"/>
            <a:chOff x="0" y="0"/>
            <a:chExt cx="9144000" cy="5165400"/>
          </a:xfrm>
        </p:grpSpPr>
        <p:sp>
          <p:nvSpPr>
            <p:cNvPr id="588" name="Google Shape;588;p77"/>
            <p:cNvSpPr/>
            <p:nvPr/>
          </p:nvSpPr>
          <p:spPr>
            <a:xfrm>
              <a:off x="0" y="0"/>
              <a:ext cx="9144000" cy="5165400"/>
            </a:xfrm>
            <a:prstGeom prst="rect">
              <a:avLst/>
            </a:prstGeom>
            <a:solidFill>
              <a:srgbClr val="1F5D7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1F5D7E"/>
                </a:solidFill>
                <a:latin typeface="Arial"/>
                <a:ea typeface="Arial"/>
                <a:cs typeface="Arial"/>
                <a:sym typeface="Arial"/>
              </a:endParaRPr>
            </a:p>
          </p:txBody>
        </p:sp>
        <p:sp>
          <p:nvSpPr>
            <p:cNvPr id="589" name="Google Shape;589;p77"/>
            <p:cNvSpPr/>
            <p:nvPr/>
          </p:nvSpPr>
          <p:spPr>
            <a:xfrm>
              <a:off x="262825" y="251875"/>
              <a:ext cx="8651100" cy="4686900"/>
            </a:xfrm>
            <a:prstGeom prst="rect">
              <a:avLst/>
            </a:pr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590" name="Google Shape;590;p77"/>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fontScale="90000"/>
          </a:bodyPr>
          <a:lstStyle/>
          <a:p>
            <a:pPr indent="0" lvl="0" marL="0" rtl="0" algn="ctr">
              <a:lnSpc>
                <a:spcPct val="100000"/>
              </a:lnSpc>
              <a:spcBef>
                <a:spcPts val="0"/>
              </a:spcBef>
              <a:spcAft>
                <a:spcPts val="0"/>
              </a:spcAft>
              <a:buClr>
                <a:schemeClr val="dk1"/>
              </a:buClr>
              <a:buSzPct val="45833"/>
              <a:buFont typeface="Arial"/>
              <a:buNone/>
            </a:pPr>
            <a:r>
              <a:rPr lang="en" sz="2400">
                <a:solidFill>
                  <a:srgbClr val="1F5D7E"/>
                </a:solidFill>
                <a:latin typeface="PT Sans"/>
                <a:ea typeface="PT Sans"/>
                <a:cs typeface="PT Sans"/>
                <a:sym typeface="PT Sans"/>
              </a:rPr>
              <a:t>Usury is the unfair practice of overcharging interest rates. If the average market interest rate is 14% and the lender is offering 30%, then this would be an example of usury.</a:t>
            </a:r>
            <a:endParaRPr>
              <a:solidFill>
                <a:srgbClr val="1F5D7E"/>
              </a:solidFill>
              <a:latin typeface="PT Sans"/>
              <a:ea typeface="PT Sans"/>
              <a:cs typeface="PT Sans"/>
              <a:sym typeface="PT Sans"/>
            </a:endParaRPr>
          </a:p>
        </p:txBody>
      </p:sp>
    </p:spTree>
  </p:cSld>
  <p:clrMapOvr>
    <a:masterClrMapping/>
  </p:clrMapOvr>
</p:sld>
</file>

<file path=ppt/slides/slide7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4" name="Shape 594"/>
        <p:cNvGrpSpPr/>
        <p:nvPr/>
      </p:nvGrpSpPr>
      <p:grpSpPr>
        <a:xfrm>
          <a:off x="0" y="0"/>
          <a:ext cx="0" cy="0"/>
          <a:chOff x="0" y="0"/>
          <a:chExt cx="0" cy="0"/>
        </a:xfrm>
      </p:grpSpPr>
      <p:sp>
        <p:nvSpPr>
          <p:cNvPr id="595" name="Google Shape;595;p78"/>
          <p:cNvSpPr/>
          <p:nvPr/>
        </p:nvSpPr>
        <p:spPr>
          <a:xfrm>
            <a:off x="0" y="0"/>
            <a:ext cx="9144000" cy="5165400"/>
          </a:xfrm>
          <a:prstGeom prst="rect">
            <a:avLst/>
          </a:prstGeom>
          <a:solidFill>
            <a:srgbClr val="1F5D7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1F5D7E"/>
              </a:solidFill>
              <a:latin typeface="Arial"/>
              <a:ea typeface="Arial"/>
              <a:cs typeface="Arial"/>
              <a:sym typeface="Arial"/>
            </a:endParaRPr>
          </a:p>
        </p:txBody>
      </p:sp>
      <p:sp>
        <p:nvSpPr>
          <p:cNvPr id="596" name="Google Shape;596;p78"/>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a:bodyPr>
          <a:lstStyle/>
          <a:p>
            <a:pPr indent="0" lvl="0" marL="0" rtl="0" algn="ctr">
              <a:lnSpc>
                <a:spcPct val="100000"/>
              </a:lnSpc>
              <a:spcBef>
                <a:spcPts val="0"/>
              </a:spcBef>
              <a:spcAft>
                <a:spcPts val="0"/>
              </a:spcAft>
              <a:buClr>
                <a:schemeClr val="dk1"/>
              </a:buClr>
              <a:buSzPts val="1100"/>
              <a:buFont typeface="Arial"/>
              <a:buNone/>
            </a:pPr>
            <a:r>
              <a:rPr b="1" lang="en" sz="2400">
                <a:solidFill>
                  <a:schemeClr val="lt1"/>
                </a:solidFill>
                <a:latin typeface="PT Sans"/>
                <a:ea typeface="PT Sans"/>
                <a:cs typeface="PT Sans"/>
                <a:sym typeface="PT Sans"/>
              </a:rPr>
              <a:t>What are REITs in real estate?</a:t>
            </a:r>
            <a:endParaRPr b="1">
              <a:solidFill>
                <a:schemeClr val="lt1"/>
              </a:solidFill>
              <a:latin typeface="PT Sans"/>
              <a:ea typeface="PT Sans"/>
              <a:cs typeface="PT Sans"/>
              <a:sym typeface="PT Sans"/>
            </a:endParaRPr>
          </a:p>
        </p:txBody>
      </p:sp>
    </p:spTree>
  </p:cSld>
  <p:clrMapOvr>
    <a:masterClrMapping/>
  </p:clrMapOvr>
</p:sld>
</file>

<file path=ppt/slides/slide7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0" name="Shape 600"/>
        <p:cNvGrpSpPr/>
        <p:nvPr/>
      </p:nvGrpSpPr>
      <p:grpSpPr>
        <a:xfrm>
          <a:off x="0" y="0"/>
          <a:ext cx="0" cy="0"/>
          <a:chOff x="0" y="0"/>
          <a:chExt cx="0" cy="0"/>
        </a:xfrm>
      </p:grpSpPr>
      <p:grpSp>
        <p:nvGrpSpPr>
          <p:cNvPr id="601" name="Google Shape;601;p79"/>
          <p:cNvGrpSpPr/>
          <p:nvPr/>
        </p:nvGrpSpPr>
        <p:grpSpPr>
          <a:xfrm>
            <a:off x="0" y="0"/>
            <a:ext cx="9144000" cy="5165400"/>
            <a:chOff x="0" y="0"/>
            <a:chExt cx="9144000" cy="5165400"/>
          </a:xfrm>
        </p:grpSpPr>
        <p:sp>
          <p:nvSpPr>
            <p:cNvPr id="602" name="Google Shape;602;p79"/>
            <p:cNvSpPr/>
            <p:nvPr/>
          </p:nvSpPr>
          <p:spPr>
            <a:xfrm>
              <a:off x="0" y="0"/>
              <a:ext cx="9144000" cy="5165400"/>
            </a:xfrm>
            <a:prstGeom prst="rect">
              <a:avLst/>
            </a:prstGeom>
            <a:solidFill>
              <a:srgbClr val="1F5D7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1F5D7E"/>
                </a:solidFill>
                <a:latin typeface="Arial"/>
                <a:ea typeface="Arial"/>
                <a:cs typeface="Arial"/>
                <a:sym typeface="Arial"/>
              </a:endParaRPr>
            </a:p>
          </p:txBody>
        </p:sp>
        <p:sp>
          <p:nvSpPr>
            <p:cNvPr id="603" name="Google Shape;603;p79"/>
            <p:cNvSpPr/>
            <p:nvPr/>
          </p:nvSpPr>
          <p:spPr>
            <a:xfrm>
              <a:off x="262825" y="251875"/>
              <a:ext cx="8651100" cy="4686900"/>
            </a:xfrm>
            <a:prstGeom prst="rect">
              <a:avLst/>
            </a:pr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604" name="Google Shape;604;p79"/>
          <p:cNvSpPr txBox="1"/>
          <p:nvPr>
            <p:ph type="title"/>
          </p:nvPr>
        </p:nvSpPr>
        <p:spPr>
          <a:xfrm>
            <a:off x="678950" y="2150850"/>
            <a:ext cx="7950600" cy="841800"/>
          </a:xfrm>
          <a:prstGeom prst="rect">
            <a:avLst/>
          </a:prstGeom>
          <a:noFill/>
          <a:ln>
            <a:noFill/>
          </a:ln>
        </p:spPr>
        <p:txBody>
          <a:bodyPr anchorCtr="0" anchor="ctr" bIns="91425" lIns="91425" spcFirstLastPara="1" rIns="91425" wrap="square" tIns="91425">
            <a:normAutofit fontScale="90000"/>
          </a:bodyPr>
          <a:lstStyle/>
          <a:p>
            <a:pPr indent="0" lvl="0" marL="0" rtl="0" algn="ctr">
              <a:lnSpc>
                <a:spcPct val="100000"/>
              </a:lnSpc>
              <a:spcBef>
                <a:spcPts val="0"/>
              </a:spcBef>
              <a:spcAft>
                <a:spcPts val="0"/>
              </a:spcAft>
              <a:buClr>
                <a:schemeClr val="dk1"/>
              </a:buClr>
              <a:buSzPct val="45833"/>
              <a:buFont typeface="Arial"/>
              <a:buNone/>
            </a:pPr>
            <a:r>
              <a:rPr lang="en" sz="2400">
                <a:solidFill>
                  <a:srgbClr val="1F5D7E"/>
                </a:solidFill>
                <a:latin typeface="PT Sans"/>
                <a:ea typeface="PT Sans"/>
                <a:cs typeface="PT Sans"/>
                <a:sym typeface="PT Sans"/>
              </a:rPr>
              <a:t>Real Estate Investment Trusts - or REITs - are joint property investments by individuals and groups. Each investing entity contributes a set amount then receives a proportional return when the property sells.</a:t>
            </a:r>
            <a:endParaRPr>
              <a:solidFill>
                <a:srgbClr val="1F5D7E"/>
              </a:solidFill>
              <a:latin typeface="PT Sans"/>
              <a:ea typeface="PT Sans"/>
              <a:cs typeface="PT Sans"/>
              <a:sym typeface="PT Sans"/>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sp>
        <p:nvSpPr>
          <p:cNvPr id="105" name="Google Shape;105;p8"/>
          <p:cNvSpPr/>
          <p:nvPr/>
        </p:nvSpPr>
        <p:spPr>
          <a:xfrm>
            <a:off x="0" y="0"/>
            <a:ext cx="9144000" cy="5165400"/>
          </a:xfrm>
          <a:prstGeom prst="rect">
            <a:avLst/>
          </a:prstGeom>
          <a:solidFill>
            <a:srgbClr val="1F5D7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1F5D7E"/>
              </a:solidFill>
              <a:latin typeface="Arial"/>
              <a:ea typeface="Arial"/>
              <a:cs typeface="Arial"/>
              <a:sym typeface="Arial"/>
            </a:endParaRPr>
          </a:p>
        </p:txBody>
      </p:sp>
      <p:sp>
        <p:nvSpPr>
          <p:cNvPr id="106" name="Google Shape;106;p8"/>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a:bodyPr>
          <a:lstStyle/>
          <a:p>
            <a:pPr indent="0" lvl="0" marL="0" rtl="0" algn="ctr">
              <a:lnSpc>
                <a:spcPct val="100000"/>
              </a:lnSpc>
              <a:spcBef>
                <a:spcPts val="0"/>
              </a:spcBef>
              <a:spcAft>
                <a:spcPts val="0"/>
              </a:spcAft>
              <a:buClr>
                <a:schemeClr val="dk1"/>
              </a:buClr>
              <a:buSzPts val="1100"/>
              <a:buFont typeface="Arial"/>
              <a:buNone/>
            </a:pPr>
            <a:r>
              <a:rPr b="1" lang="en" sz="2400">
                <a:solidFill>
                  <a:schemeClr val="lt1"/>
                </a:solidFill>
                <a:latin typeface="PT Sans"/>
                <a:ea typeface="PT Sans"/>
                <a:cs typeface="PT Sans"/>
                <a:sym typeface="PT Sans"/>
              </a:rPr>
              <a:t>What does DUST stand for in real estate?</a:t>
            </a:r>
            <a:endParaRPr b="1" sz="2400">
              <a:solidFill>
                <a:schemeClr val="lt1"/>
              </a:solidFill>
              <a:latin typeface="PT Sans"/>
              <a:ea typeface="PT Sans"/>
              <a:cs typeface="PT Sans"/>
              <a:sym typeface="PT Sans"/>
            </a:endParaRPr>
          </a:p>
        </p:txBody>
      </p:sp>
    </p:spTree>
  </p:cSld>
  <p:clrMapOvr>
    <a:masterClrMapping/>
  </p:clrMapOvr>
</p:sld>
</file>

<file path=ppt/slides/slide8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8" name="Shape 608"/>
        <p:cNvGrpSpPr/>
        <p:nvPr/>
      </p:nvGrpSpPr>
      <p:grpSpPr>
        <a:xfrm>
          <a:off x="0" y="0"/>
          <a:ext cx="0" cy="0"/>
          <a:chOff x="0" y="0"/>
          <a:chExt cx="0" cy="0"/>
        </a:xfrm>
      </p:grpSpPr>
      <p:sp>
        <p:nvSpPr>
          <p:cNvPr id="609" name="Google Shape;609;p80"/>
          <p:cNvSpPr/>
          <p:nvPr/>
        </p:nvSpPr>
        <p:spPr>
          <a:xfrm>
            <a:off x="0" y="0"/>
            <a:ext cx="9144000" cy="5165400"/>
          </a:xfrm>
          <a:prstGeom prst="rect">
            <a:avLst/>
          </a:prstGeom>
          <a:solidFill>
            <a:srgbClr val="1F5D7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1F5D7E"/>
              </a:solidFill>
              <a:latin typeface="Arial"/>
              <a:ea typeface="Arial"/>
              <a:cs typeface="Arial"/>
              <a:sym typeface="Arial"/>
            </a:endParaRPr>
          </a:p>
        </p:txBody>
      </p:sp>
      <p:sp>
        <p:nvSpPr>
          <p:cNvPr id="610" name="Google Shape;610;p80"/>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a:bodyPr>
          <a:lstStyle/>
          <a:p>
            <a:pPr indent="0" lvl="0" marL="0" rtl="0" algn="ctr">
              <a:lnSpc>
                <a:spcPct val="100000"/>
              </a:lnSpc>
              <a:spcBef>
                <a:spcPts val="0"/>
              </a:spcBef>
              <a:spcAft>
                <a:spcPts val="0"/>
              </a:spcAft>
              <a:buClr>
                <a:schemeClr val="dk1"/>
              </a:buClr>
              <a:buSzPts val="1100"/>
              <a:buFont typeface="Arial"/>
              <a:buNone/>
            </a:pPr>
            <a:r>
              <a:rPr b="1" lang="en" sz="2400">
                <a:solidFill>
                  <a:schemeClr val="lt1"/>
                </a:solidFill>
                <a:latin typeface="PT Sans"/>
                <a:ea typeface="PT Sans"/>
                <a:cs typeface="PT Sans"/>
                <a:sym typeface="PT Sans"/>
              </a:rPr>
              <a:t>How do you calculate NOI? </a:t>
            </a:r>
            <a:endParaRPr b="1">
              <a:solidFill>
                <a:schemeClr val="lt1"/>
              </a:solidFill>
              <a:latin typeface="PT Sans"/>
              <a:ea typeface="PT Sans"/>
              <a:cs typeface="PT Sans"/>
              <a:sym typeface="PT Sans"/>
            </a:endParaRPr>
          </a:p>
        </p:txBody>
      </p:sp>
    </p:spTree>
  </p:cSld>
  <p:clrMapOvr>
    <a:masterClrMapping/>
  </p:clrMapOvr>
</p:sld>
</file>

<file path=ppt/slides/slide8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4" name="Shape 614"/>
        <p:cNvGrpSpPr/>
        <p:nvPr/>
      </p:nvGrpSpPr>
      <p:grpSpPr>
        <a:xfrm>
          <a:off x="0" y="0"/>
          <a:ext cx="0" cy="0"/>
          <a:chOff x="0" y="0"/>
          <a:chExt cx="0" cy="0"/>
        </a:xfrm>
      </p:grpSpPr>
      <p:grpSp>
        <p:nvGrpSpPr>
          <p:cNvPr id="615" name="Google Shape;615;p81"/>
          <p:cNvGrpSpPr/>
          <p:nvPr/>
        </p:nvGrpSpPr>
        <p:grpSpPr>
          <a:xfrm>
            <a:off x="0" y="0"/>
            <a:ext cx="9144000" cy="5165400"/>
            <a:chOff x="0" y="0"/>
            <a:chExt cx="9144000" cy="5165400"/>
          </a:xfrm>
        </p:grpSpPr>
        <p:sp>
          <p:nvSpPr>
            <p:cNvPr id="616" name="Google Shape;616;p81"/>
            <p:cNvSpPr/>
            <p:nvPr/>
          </p:nvSpPr>
          <p:spPr>
            <a:xfrm>
              <a:off x="0" y="0"/>
              <a:ext cx="9144000" cy="5165400"/>
            </a:xfrm>
            <a:prstGeom prst="rect">
              <a:avLst/>
            </a:prstGeom>
            <a:solidFill>
              <a:srgbClr val="1F5D7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1F5D7E"/>
                </a:solidFill>
                <a:latin typeface="Arial"/>
                <a:ea typeface="Arial"/>
                <a:cs typeface="Arial"/>
                <a:sym typeface="Arial"/>
              </a:endParaRPr>
            </a:p>
          </p:txBody>
        </p:sp>
        <p:sp>
          <p:nvSpPr>
            <p:cNvPr id="617" name="Google Shape;617;p81"/>
            <p:cNvSpPr/>
            <p:nvPr/>
          </p:nvSpPr>
          <p:spPr>
            <a:xfrm>
              <a:off x="262825" y="251875"/>
              <a:ext cx="8651100" cy="4686900"/>
            </a:xfrm>
            <a:prstGeom prst="rect">
              <a:avLst/>
            </a:pr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618" name="Google Shape;618;p81"/>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fontScale="90000"/>
          </a:bodyPr>
          <a:lstStyle/>
          <a:p>
            <a:pPr indent="0" lvl="0" marL="0" rtl="0" algn="ctr">
              <a:lnSpc>
                <a:spcPct val="100000"/>
              </a:lnSpc>
              <a:spcBef>
                <a:spcPts val="0"/>
              </a:spcBef>
              <a:spcAft>
                <a:spcPts val="0"/>
              </a:spcAft>
              <a:buClr>
                <a:schemeClr val="dk1"/>
              </a:buClr>
              <a:buSzPct val="45833"/>
              <a:buFont typeface="Arial"/>
              <a:buNone/>
            </a:pPr>
            <a:r>
              <a:rPr lang="en" sz="2400">
                <a:solidFill>
                  <a:srgbClr val="1F5D7E"/>
                </a:solidFill>
                <a:latin typeface="PT Sans"/>
                <a:ea typeface="PT Sans"/>
                <a:cs typeface="PT Sans"/>
                <a:sym typeface="PT Sans"/>
              </a:rPr>
              <a:t>Net Operating Income (NOI) includes all property revenue (from rentals, for example) after considering the total losses and expenditures required to fix or maintain the property.</a:t>
            </a:r>
            <a:endParaRPr>
              <a:solidFill>
                <a:srgbClr val="1F5D7E"/>
              </a:solidFill>
              <a:latin typeface="PT Sans"/>
              <a:ea typeface="PT Sans"/>
              <a:cs typeface="PT Sans"/>
              <a:sym typeface="PT Sans"/>
            </a:endParaRPr>
          </a:p>
        </p:txBody>
      </p:sp>
    </p:spTree>
  </p:cSld>
  <p:clrMapOvr>
    <a:masterClrMapping/>
  </p:clrMapOvr>
</p:sld>
</file>

<file path=ppt/slides/slide8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22" name="Shape 622"/>
        <p:cNvGrpSpPr/>
        <p:nvPr/>
      </p:nvGrpSpPr>
      <p:grpSpPr>
        <a:xfrm>
          <a:off x="0" y="0"/>
          <a:ext cx="0" cy="0"/>
          <a:chOff x="0" y="0"/>
          <a:chExt cx="0" cy="0"/>
        </a:xfrm>
      </p:grpSpPr>
      <p:sp>
        <p:nvSpPr>
          <p:cNvPr id="623" name="Google Shape;623;p82"/>
          <p:cNvSpPr/>
          <p:nvPr/>
        </p:nvSpPr>
        <p:spPr>
          <a:xfrm>
            <a:off x="0" y="0"/>
            <a:ext cx="9144000" cy="5165400"/>
          </a:xfrm>
          <a:prstGeom prst="rect">
            <a:avLst/>
          </a:prstGeom>
          <a:solidFill>
            <a:srgbClr val="1F5D7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1F5D7E"/>
              </a:solidFill>
              <a:latin typeface="Arial"/>
              <a:ea typeface="Arial"/>
              <a:cs typeface="Arial"/>
              <a:sym typeface="Arial"/>
            </a:endParaRPr>
          </a:p>
        </p:txBody>
      </p:sp>
      <p:sp>
        <p:nvSpPr>
          <p:cNvPr id="624" name="Google Shape;624;p82"/>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fontScale="90000"/>
          </a:bodyPr>
          <a:lstStyle/>
          <a:p>
            <a:pPr indent="0" lvl="0" marL="0" rtl="0" algn="ctr">
              <a:lnSpc>
                <a:spcPct val="100000"/>
              </a:lnSpc>
              <a:spcBef>
                <a:spcPts val="0"/>
              </a:spcBef>
              <a:spcAft>
                <a:spcPts val="0"/>
              </a:spcAft>
              <a:buClr>
                <a:schemeClr val="dk1"/>
              </a:buClr>
              <a:buSzPct val="41509"/>
              <a:buFont typeface="Arial"/>
              <a:buNone/>
            </a:pPr>
            <a:r>
              <a:rPr b="1" lang="en" sz="2650">
                <a:solidFill>
                  <a:schemeClr val="lt1"/>
                </a:solidFill>
                <a:latin typeface="PT Sans"/>
                <a:ea typeface="PT Sans"/>
                <a:cs typeface="PT Sans"/>
                <a:sym typeface="PT Sans"/>
              </a:rPr>
              <a:t>True/False:</a:t>
            </a:r>
            <a:r>
              <a:rPr b="1" lang="en" sz="2650">
                <a:solidFill>
                  <a:schemeClr val="lt1"/>
                </a:solidFill>
                <a:latin typeface="PT Sans"/>
                <a:ea typeface="PT Sans"/>
                <a:cs typeface="PT Sans"/>
                <a:sym typeface="PT Sans"/>
              </a:rPr>
              <a:t> Agents are prohibited by law from making a referral for companies that do home appraisals.</a:t>
            </a:r>
            <a:r>
              <a:rPr b="1" lang="en" sz="2400">
                <a:solidFill>
                  <a:schemeClr val="lt1"/>
                </a:solidFill>
                <a:latin typeface="PT Sans"/>
                <a:ea typeface="PT Sans"/>
                <a:cs typeface="PT Sans"/>
                <a:sym typeface="PT Sans"/>
              </a:rPr>
              <a:t> </a:t>
            </a:r>
            <a:endParaRPr b="1">
              <a:solidFill>
                <a:schemeClr val="lt1"/>
              </a:solidFill>
              <a:latin typeface="PT Sans"/>
              <a:ea typeface="PT Sans"/>
              <a:cs typeface="PT Sans"/>
              <a:sym typeface="PT Sans"/>
            </a:endParaRPr>
          </a:p>
        </p:txBody>
      </p:sp>
    </p:spTree>
  </p:cSld>
  <p:clrMapOvr>
    <a:masterClrMapping/>
  </p:clrMapOvr>
</p:sld>
</file>

<file path=ppt/slides/slide8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28" name="Shape 628"/>
        <p:cNvGrpSpPr/>
        <p:nvPr/>
      </p:nvGrpSpPr>
      <p:grpSpPr>
        <a:xfrm>
          <a:off x="0" y="0"/>
          <a:ext cx="0" cy="0"/>
          <a:chOff x="0" y="0"/>
          <a:chExt cx="0" cy="0"/>
        </a:xfrm>
      </p:grpSpPr>
      <p:grpSp>
        <p:nvGrpSpPr>
          <p:cNvPr id="629" name="Google Shape;629;p83"/>
          <p:cNvGrpSpPr/>
          <p:nvPr/>
        </p:nvGrpSpPr>
        <p:grpSpPr>
          <a:xfrm>
            <a:off x="0" y="0"/>
            <a:ext cx="9144000" cy="5165400"/>
            <a:chOff x="0" y="0"/>
            <a:chExt cx="9144000" cy="5165400"/>
          </a:xfrm>
        </p:grpSpPr>
        <p:sp>
          <p:nvSpPr>
            <p:cNvPr id="630" name="Google Shape;630;p83"/>
            <p:cNvSpPr/>
            <p:nvPr/>
          </p:nvSpPr>
          <p:spPr>
            <a:xfrm>
              <a:off x="0" y="0"/>
              <a:ext cx="9144000" cy="5165400"/>
            </a:xfrm>
            <a:prstGeom prst="rect">
              <a:avLst/>
            </a:prstGeom>
            <a:solidFill>
              <a:srgbClr val="1F5D7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1F5D7E"/>
                </a:solidFill>
                <a:latin typeface="Arial"/>
                <a:ea typeface="Arial"/>
                <a:cs typeface="Arial"/>
                <a:sym typeface="Arial"/>
              </a:endParaRPr>
            </a:p>
          </p:txBody>
        </p:sp>
        <p:sp>
          <p:nvSpPr>
            <p:cNvPr id="631" name="Google Shape;631;p83"/>
            <p:cNvSpPr/>
            <p:nvPr/>
          </p:nvSpPr>
          <p:spPr>
            <a:xfrm>
              <a:off x="262825" y="251875"/>
              <a:ext cx="8651100" cy="4686900"/>
            </a:xfrm>
            <a:prstGeom prst="rect">
              <a:avLst/>
            </a:pr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632" name="Google Shape;632;p83"/>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fontScale="90000"/>
          </a:bodyPr>
          <a:lstStyle/>
          <a:p>
            <a:pPr indent="0" lvl="0" marL="0" rtl="0" algn="ctr">
              <a:lnSpc>
                <a:spcPct val="100000"/>
              </a:lnSpc>
              <a:spcBef>
                <a:spcPts val="0"/>
              </a:spcBef>
              <a:spcAft>
                <a:spcPts val="0"/>
              </a:spcAft>
              <a:buClr>
                <a:schemeClr val="dk1"/>
              </a:buClr>
              <a:buSzPct val="45833"/>
              <a:buFont typeface="Arial"/>
              <a:buNone/>
            </a:pPr>
            <a:r>
              <a:rPr b="1" lang="en" sz="2400">
                <a:solidFill>
                  <a:srgbClr val="1F5D7E"/>
                </a:solidFill>
                <a:latin typeface="PT Sans"/>
                <a:ea typeface="PT Sans"/>
                <a:cs typeface="PT Sans"/>
                <a:sym typeface="PT Sans"/>
              </a:rPr>
              <a:t>True.</a:t>
            </a:r>
            <a:r>
              <a:rPr lang="en" sz="2400">
                <a:solidFill>
                  <a:srgbClr val="1F5D7E"/>
                </a:solidFill>
                <a:latin typeface="PT Sans"/>
                <a:ea typeface="PT Sans"/>
                <a:cs typeface="PT Sans"/>
                <a:sym typeface="PT Sans"/>
              </a:rPr>
              <a:t> Home appraisal is independent of the agent and the agent cannot suggest a certain company be used for the process.</a:t>
            </a:r>
            <a:endParaRPr>
              <a:solidFill>
                <a:srgbClr val="1F5D7E"/>
              </a:solidFill>
              <a:latin typeface="PT Sans"/>
              <a:ea typeface="PT Sans"/>
              <a:cs typeface="PT Sans"/>
              <a:sym typeface="PT Sans"/>
            </a:endParaRPr>
          </a:p>
        </p:txBody>
      </p:sp>
    </p:spTree>
  </p:cSld>
  <p:clrMapOvr>
    <a:masterClrMapping/>
  </p:clrMapOvr>
</p:sld>
</file>

<file path=ppt/slides/slide8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36" name="Shape 636"/>
        <p:cNvGrpSpPr/>
        <p:nvPr/>
      </p:nvGrpSpPr>
      <p:grpSpPr>
        <a:xfrm>
          <a:off x="0" y="0"/>
          <a:ext cx="0" cy="0"/>
          <a:chOff x="0" y="0"/>
          <a:chExt cx="0" cy="0"/>
        </a:xfrm>
      </p:grpSpPr>
      <p:sp>
        <p:nvSpPr>
          <p:cNvPr id="637" name="Google Shape;637;p84"/>
          <p:cNvSpPr/>
          <p:nvPr/>
        </p:nvSpPr>
        <p:spPr>
          <a:xfrm>
            <a:off x="0" y="0"/>
            <a:ext cx="9144000" cy="5165400"/>
          </a:xfrm>
          <a:prstGeom prst="rect">
            <a:avLst/>
          </a:prstGeom>
          <a:solidFill>
            <a:srgbClr val="1F5D7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1F5D7E"/>
              </a:solidFill>
              <a:latin typeface="Arial"/>
              <a:ea typeface="Arial"/>
              <a:cs typeface="Arial"/>
              <a:sym typeface="Arial"/>
            </a:endParaRPr>
          </a:p>
        </p:txBody>
      </p:sp>
      <p:sp>
        <p:nvSpPr>
          <p:cNvPr id="638" name="Google Shape;638;p84"/>
          <p:cNvSpPr txBox="1"/>
          <p:nvPr>
            <p:ph type="title"/>
          </p:nvPr>
        </p:nvSpPr>
        <p:spPr>
          <a:xfrm>
            <a:off x="999150" y="2161800"/>
            <a:ext cx="7145700" cy="841800"/>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Clr>
                <a:schemeClr val="dk1"/>
              </a:buClr>
              <a:buSzPts val="1100"/>
              <a:buFont typeface="Arial"/>
              <a:buNone/>
            </a:pPr>
            <a:r>
              <a:rPr b="1" lang="en" sz="2400">
                <a:solidFill>
                  <a:schemeClr val="lt1"/>
                </a:solidFill>
                <a:latin typeface="PT Sans"/>
                <a:ea typeface="PT Sans"/>
                <a:cs typeface="PT Sans"/>
                <a:sym typeface="PT Sans"/>
              </a:rPr>
              <a:t>True/False: </a:t>
            </a:r>
            <a:r>
              <a:rPr b="1" lang="en" sz="2400">
                <a:solidFill>
                  <a:schemeClr val="lt1"/>
                </a:solidFill>
                <a:latin typeface="PT Sans"/>
                <a:ea typeface="PT Sans"/>
                <a:cs typeface="PT Sans"/>
                <a:sym typeface="PT Sans"/>
              </a:rPr>
              <a:t>The Ethics Code is based on the motto, “Let the buyer beware.”</a:t>
            </a:r>
            <a:endParaRPr b="1" sz="2400">
              <a:solidFill>
                <a:schemeClr val="lt1"/>
              </a:solidFill>
              <a:latin typeface="PT Sans"/>
              <a:ea typeface="PT Sans"/>
              <a:cs typeface="PT Sans"/>
              <a:sym typeface="PT Sans"/>
            </a:endParaRPr>
          </a:p>
        </p:txBody>
      </p:sp>
    </p:spTree>
  </p:cSld>
  <p:clrMapOvr>
    <a:masterClrMapping/>
  </p:clrMapOvr>
</p:sld>
</file>

<file path=ppt/slides/slide8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42" name="Shape 642"/>
        <p:cNvGrpSpPr/>
        <p:nvPr/>
      </p:nvGrpSpPr>
      <p:grpSpPr>
        <a:xfrm>
          <a:off x="0" y="0"/>
          <a:ext cx="0" cy="0"/>
          <a:chOff x="0" y="0"/>
          <a:chExt cx="0" cy="0"/>
        </a:xfrm>
      </p:grpSpPr>
      <p:grpSp>
        <p:nvGrpSpPr>
          <p:cNvPr id="643" name="Google Shape;643;p85"/>
          <p:cNvGrpSpPr/>
          <p:nvPr/>
        </p:nvGrpSpPr>
        <p:grpSpPr>
          <a:xfrm>
            <a:off x="0" y="0"/>
            <a:ext cx="9144000" cy="5165400"/>
            <a:chOff x="0" y="0"/>
            <a:chExt cx="9144000" cy="5165400"/>
          </a:xfrm>
        </p:grpSpPr>
        <p:sp>
          <p:nvSpPr>
            <p:cNvPr id="644" name="Google Shape;644;p85"/>
            <p:cNvSpPr/>
            <p:nvPr/>
          </p:nvSpPr>
          <p:spPr>
            <a:xfrm>
              <a:off x="0" y="0"/>
              <a:ext cx="9144000" cy="5165400"/>
            </a:xfrm>
            <a:prstGeom prst="rect">
              <a:avLst/>
            </a:prstGeom>
            <a:solidFill>
              <a:srgbClr val="1F5D7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1F5D7E"/>
                </a:solidFill>
                <a:latin typeface="Arial"/>
                <a:ea typeface="Arial"/>
                <a:cs typeface="Arial"/>
                <a:sym typeface="Arial"/>
              </a:endParaRPr>
            </a:p>
          </p:txBody>
        </p:sp>
        <p:sp>
          <p:nvSpPr>
            <p:cNvPr id="645" name="Google Shape;645;p85"/>
            <p:cNvSpPr/>
            <p:nvPr/>
          </p:nvSpPr>
          <p:spPr>
            <a:xfrm>
              <a:off x="262825" y="251875"/>
              <a:ext cx="8651100" cy="4686900"/>
            </a:xfrm>
            <a:prstGeom prst="rect">
              <a:avLst/>
            </a:pr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646" name="Google Shape;646;p85"/>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fontScale="90000"/>
          </a:bodyPr>
          <a:lstStyle/>
          <a:p>
            <a:pPr indent="0" lvl="0" marL="0" rtl="0" algn="ctr">
              <a:lnSpc>
                <a:spcPct val="100000"/>
              </a:lnSpc>
              <a:spcBef>
                <a:spcPts val="0"/>
              </a:spcBef>
              <a:spcAft>
                <a:spcPts val="0"/>
              </a:spcAft>
              <a:buClr>
                <a:schemeClr val="dk1"/>
              </a:buClr>
              <a:buSzPct val="45833"/>
              <a:buFont typeface="Arial"/>
              <a:buNone/>
            </a:pPr>
            <a:r>
              <a:rPr b="1" lang="en" sz="2400">
                <a:solidFill>
                  <a:srgbClr val="1F5D7E"/>
                </a:solidFill>
                <a:latin typeface="PT Sans"/>
                <a:ea typeface="PT Sans"/>
                <a:cs typeface="PT Sans"/>
                <a:sym typeface="PT Sans"/>
              </a:rPr>
              <a:t>False.</a:t>
            </a:r>
            <a:r>
              <a:rPr lang="en" sz="2400">
                <a:solidFill>
                  <a:srgbClr val="1F5D7E"/>
                </a:solidFill>
                <a:latin typeface="PT Sans"/>
                <a:ea typeface="PT Sans"/>
                <a:cs typeface="PT Sans"/>
                <a:sym typeface="PT Sans"/>
              </a:rPr>
              <a:t> All real estate ethics codes are based on the motto, "Let the public be served," meaning that the agent must do what serves the client first. </a:t>
            </a:r>
            <a:endParaRPr>
              <a:solidFill>
                <a:srgbClr val="1F5D7E"/>
              </a:solidFill>
              <a:latin typeface="PT Sans"/>
              <a:ea typeface="PT Sans"/>
              <a:cs typeface="PT Sans"/>
              <a:sym typeface="PT Sans"/>
            </a:endParaRPr>
          </a:p>
        </p:txBody>
      </p:sp>
    </p:spTree>
  </p:cSld>
  <p:clrMapOvr>
    <a:masterClrMapping/>
  </p:clrMapOvr>
</p:sld>
</file>

<file path=ppt/slides/slide8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0" name="Shape 650"/>
        <p:cNvGrpSpPr/>
        <p:nvPr/>
      </p:nvGrpSpPr>
      <p:grpSpPr>
        <a:xfrm>
          <a:off x="0" y="0"/>
          <a:ext cx="0" cy="0"/>
          <a:chOff x="0" y="0"/>
          <a:chExt cx="0" cy="0"/>
        </a:xfrm>
      </p:grpSpPr>
      <p:sp>
        <p:nvSpPr>
          <p:cNvPr id="651" name="Google Shape;651;p86"/>
          <p:cNvSpPr/>
          <p:nvPr/>
        </p:nvSpPr>
        <p:spPr>
          <a:xfrm>
            <a:off x="0" y="0"/>
            <a:ext cx="9144000" cy="5165400"/>
          </a:xfrm>
          <a:prstGeom prst="rect">
            <a:avLst/>
          </a:prstGeom>
          <a:solidFill>
            <a:srgbClr val="1F5D7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1F5D7E"/>
              </a:solidFill>
              <a:latin typeface="Arial"/>
              <a:ea typeface="Arial"/>
              <a:cs typeface="Arial"/>
              <a:sym typeface="Arial"/>
            </a:endParaRPr>
          </a:p>
        </p:txBody>
      </p:sp>
      <p:sp>
        <p:nvSpPr>
          <p:cNvPr id="652" name="Google Shape;652;p86"/>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a:bodyPr>
          <a:lstStyle/>
          <a:p>
            <a:pPr indent="0" lvl="0" marL="0" rtl="0" algn="ctr">
              <a:lnSpc>
                <a:spcPct val="100000"/>
              </a:lnSpc>
              <a:spcBef>
                <a:spcPts val="0"/>
              </a:spcBef>
              <a:spcAft>
                <a:spcPts val="0"/>
              </a:spcAft>
              <a:buClr>
                <a:schemeClr val="dk1"/>
              </a:buClr>
              <a:buSzPts val="1100"/>
              <a:buFont typeface="Arial"/>
              <a:buNone/>
            </a:pPr>
            <a:r>
              <a:rPr b="1" lang="en" sz="2400">
                <a:solidFill>
                  <a:schemeClr val="lt1"/>
                </a:solidFill>
                <a:latin typeface="PT Sans"/>
                <a:ea typeface="PT Sans"/>
                <a:cs typeface="PT Sans"/>
                <a:sym typeface="PT Sans"/>
              </a:rPr>
              <a:t>True/False:</a:t>
            </a:r>
            <a:r>
              <a:rPr b="1" lang="en" sz="2400">
                <a:solidFill>
                  <a:schemeClr val="lt1"/>
                </a:solidFill>
                <a:latin typeface="PT Sans"/>
                <a:ea typeface="PT Sans"/>
                <a:cs typeface="PT Sans"/>
                <a:sym typeface="PT Sans"/>
              </a:rPr>
              <a:t> A real estate agent is free to take any client.</a:t>
            </a:r>
            <a:endParaRPr b="1" sz="2400">
              <a:solidFill>
                <a:schemeClr val="lt1"/>
              </a:solidFill>
              <a:latin typeface="PT Sans"/>
              <a:ea typeface="PT Sans"/>
              <a:cs typeface="PT Sans"/>
              <a:sym typeface="PT Sans"/>
            </a:endParaRPr>
          </a:p>
        </p:txBody>
      </p:sp>
    </p:spTree>
  </p:cSld>
  <p:clrMapOvr>
    <a:masterClrMapping/>
  </p:clrMapOvr>
</p:sld>
</file>

<file path=ppt/slides/slide8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6" name="Shape 656"/>
        <p:cNvGrpSpPr/>
        <p:nvPr/>
      </p:nvGrpSpPr>
      <p:grpSpPr>
        <a:xfrm>
          <a:off x="0" y="0"/>
          <a:ext cx="0" cy="0"/>
          <a:chOff x="0" y="0"/>
          <a:chExt cx="0" cy="0"/>
        </a:xfrm>
      </p:grpSpPr>
      <p:grpSp>
        <p:nvGrpSpPr>
          <p:cNvPr id="657" name="Google Shape;657;p87"/>
          <p:cNvGrpSpPr/>
          <p:nvPr/>
        </p:nvGrpSpPr>
        <p:grpSpPr>
          <a:xfrm>
            <a:off x="0" y="0"/>
            <a:ext cx="9144000" cy="5165400"/>
            <a:chOff x="0" y="0"/>
            <a:chExt cx="9144000" cy="5165400"/>
          </a:xfrm>
        </p:grpSpPr>
        <p:sp>
          <p:nvSpPr>
            <p:cNvPr id="658" name="Google Shape;658;p87"/>
            <p:cNvSpPr/>
            <p:nvPr/>
          </p:nvSpPr>
          <p:spPr>
            <a:xfrm>
              <a:off x="0" y="0"/>
              <a:ext cx="9144000" cy="5165400"/>
            </a:xfrm>
            <a:prstGeom prst="rect">
              <a:avLst/>
            </a:prstGeom>
            <a:solidFill>
              <a:srgbClr val="1F5D7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1F5D7E"/>
                </a:solidFill>
                <a:latin typeface="Arial"/>
                <a:ea typeface="Arial"/>
                <a:cs typeface="Arial"/>
                <a:sym typeface="Arial"/>
              </a:endParaRPr>
            </a:p>
          </p:txBody>
        </p:sp>
        <p:sp>
          <p:nvSpPr>
            <p:cNvPr id="659" name="Google Shape;659;p87"/>
            <p:cNvSpPr/>
            <p:nvPr/>
          </p:nvSpPr>
          <p:spPr>
            <a:xfrm>
              <a:off x="262825" y="251875"/>
              <a:ext cx="8651100" cy="4686900"/>
            </a:xfrm>
            <a:prstGeom prst="rect">
              <a:avLst/>
            </a:pr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660" name="Google Shape;660;p87"/>
          <p:cNvSpPr txBox="1"/>
          <p:nvPr>
            <p:ph type="title"/>
          </p:nvPr>
        </p:nvSpPr>
        <p:spPr>
          <a:xfrm>
            <a:off x="744650" y="2150850"/>
            <a:ext cx="7665600" cy="841800"/>
          </a:xfrm>
          <a:prstGeom prst="rect">
            <a:avLst/>
          </a:prstGeom>
          <a:noFill/>
          <a:ln>
            <a:noFill/>
          </a:ln>
        </p:spPr>
        <p:txBody>
          <a:bodyPr anchorCtr="0" anchor="ctr" bIns="91425" lIns="91425" spcFirstLastPara="1" rIns="91425" wrap="square" tIns="91425">
            <a:normAutofit fontScale="90000"/>
          </a:bodyPr>
          <a:lstStyle/>
          <a:p>
            <a:pPr indent="0" lvl="0" marL="0" rtl="0" algn="ctr">
              <a:lnSpc>
                <a:spcPct val="100000"/>
              </a:lnSpc>
              <a:spcBef>
                <a:spcPts val="0"/>
              </a:spcBef>
              <a:spcAft>
                <a:spcPts val="0"/>
              </a:spcAft>
              <a:buClr>
                <a:schemeClr val="dk1"/>
              </a:buClr>
              <a:buSzPct val="45833"/>
              <a:buFont typeface="Arial"/>
              <a:buNone/>
            </a:pPr>
            <a:r>
              <a:rPr b="1" lang="en" sz="2400">
                <a:solidFill>
                  <a:srgbClr val="1F5D7E"/>
                </a:solidFill>
                <a:latin typeface="PT Sans"/>
                <a:ea typeface="PT Sans"/>
                <a:cs typeface="PT Sans"/>
                <a:sym typeface="PT Sans"/>
              </a:rPr>
              <a:t>False.</a:t>
            </a:r>
            <a:r>
              <a:rPr lang="en" sz="2400">
                <a:solidFill>
                  <a:srgbClr val="1F5D7E"/>
                </a:solidFill>
                <a:latin typeface="PT Sans"/>
                <a:ea typeface="PT Sans"/>
                <a:cs typeface="PT Sans"/>
                <a:sym typeface="PT Sans"/>
              </a:rPr>
              <a:t> If your client is already signed or showing with another buyer/seller agent, then you cannot take the client or the listing until the contract is expired.</a:t>
            </a:r>
            <a:endParaRPr>
              <a:solidFill>
                <a:srgbClr val="1F5D7E"/>
              </a:solidFill>
              <a:latin typeface="PT Sans"/>
              <a:ea typeface="PT Sans"/>
              <a:cs typeface="PT Sans"/>
              <a:sym typeface="PT Sans"/>
            </a:endParaRPr>
          </a:p>
        </p:txBody>
      </p:sp>
    </p:spTree>
  </p:cSld>
  <p:clrMapOvr>
    <a:masterClrMapping/>
  </p:clrMapOvr>
</p:sld>
</file>

<file path=ppt/slides/slide8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4" name="Shape 664"/>
        <p:cNvGrpSpPr/>
        <p:nvPr/>
      </p:nvGrpSpPr>
      <p:grpSpPr>
        <a:xfrm>
          <a:off x="0" y="0"/>
          <a:ext cx="0" cy="0"/>
          <a:chOff x="0" y="0"/>
          <a:chExt cx="0" cy="0"/>
        </a:xfrm>
      </p:grpSpPr>
      <p:sp>
        <p:nvSpPr>
          <p:cNvPr id="665" name="Google Shape;665;p88"/>
          <p:cNvSpPr/>
          <p:nvPr/>
        </p:nvSpPr>
        <p:spPr>
          <a:xfrm>
            <a:off x="0" y="0"/>
            <a:ext cx="9144000" cy="5165400"/>
          </a:xfrm>
          <a:prstGeom prst="rect">
            <a:avLst/>
          </a:prstGeom>
          <a:solidFill>
            <a:srgbClr val="1F5D7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1F5D7E"/>
              </a:solidFill>
              <a:latin typeface="Arial"/>
              <a:ea typeface="Arial"/>
              <a:cs typeface="Arial"/>
              <a:sym typeface="Arial"/>
            </a:endParaRPr>
          </a:p>
        </p:txBody>
      </p:sp>
      <p:sp>
        <p:nvSpPr>
          <p:cNvPr id="666" name="Google Shape;666;p88"/>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Clr>
                <a:schemeClr val="dk1"/>
              </a:buClr>
              <a:buSzPts val="1100"/>
              <a:buFont typeface="Arial"/>
              <a:buNone/>
            </a:pPr>
            <a:r>
              <a:rPr b="1" lang="en" sz="2400">
                <a:solidFill>
                  <a:schemeClr val="lt1"/>
                </a:solidFill>
                <a:latin typeface="PT Sans"/>
                <a:ea typeface="PT Sans"/>
                <a:cs typeface="PT Sans"/>
                <a:sym typeface="PT Sans"/>
              </a:rPr>
              <a:t>True/False: </a:t>
            </a:r>
            <a:r>
              <a:rPr b="1" lang="en" sz="2400">
                <a:solidFill>
                  <a:schemeClr val="lt1"/>
                </a:solidFill>
                <a:latin typeface="PT Sans"/>
                <a:ea typeface="PT Sans"/>
                <a:cs typeface="PT Sans"/>
                <a:sym typeface="PT Sans"/>
              </a:rPr>
              <a:t>Virtually staging homes or editing pictures is acceptable as long as you disclose the edits openly.</a:t>
            </a:r>
            <a:endParaRPr b="1" sz="2400">
              <a:solidFill>
                <a:schemeClr val="lt1"/>
              </a:solidFill>
              <a:latin typeface="PT Sans"/>
              <a:ea typeface="PT Sans"/>
              <a:cs typeface="PT Sans"/>
              <a:sym typeface="PT Sans"/>
            </a:endParaRPr>
          </a:p>
        </p:txBody>
      </p:sp>
    </p:spTree>
  </p:cSld>
  <p:clrMapOvr>
    <a:masterClrMapping/>
  </p:clrMapOvr>
</p:sld>
</file>

<file path=ppt/slides/slide8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70" name="Shape 670"/>
        <p:cNvGrpSpPr/>
        <p:nvPr/>
      </p:nvGrpSpPr>
      <p:grpSpPr>
        <a:xfrm>
          <a:off x="0" y="0"/>
          <a:ext cx="0" cy="0"/>
          <a:chOff x="0" y="0"/>
          <a:chExt cx="0" cy="0"/>
        </a:xfrm>
      </p:grpSpPr>
      <p:grpSp>
        <p:nvGrpSpPr>
          <p:cNvPr id="671" name="Google Shape;671;p89"/>
          <p:cNvGrpSpPr/>
          <p:nvPr/>
        </p:nvGrpSpPr>
        <p:grpSpPr>
          <a:xfrm>
            <a:off x="0" y="0"/>
            <a:ext cx="9144000" cy="5165400"/>
            <a:chOff x="0" y="0"/>
            <a:chExt cx="9144000" cy="5165400"/>
          </a:xfrm>
        </p:grpSpPr>
        <p:sp>
          <p:nvSpPr>
            <p:cNvPr id="672" name="Google Shape;672;p89"/>
            <p:cNvSpPr/>
            <p:nvPr/>
          </p:nvSpPr>
          <p:spPr>
            <a:xfrm>
              <a:off x="0" y="0"/>
              <a:ext cx="9144000" cy="5165400"/>
            </a:xfrm>
            <a:prstGeom prst="rect">
              <a:avLst/>
            </a:prstGeom>
            <a:solidFill>
              <a:srgbClr val="1F5D7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1F5D7E"/>
                </a:solidFill>
                <a:latin typeface="Arial"/>
                <a:ea typeface="Arial"/>
                <a:cs typeface="Arial"/>
                <a:sym typeface="Arial"/>
              </a:endParaRPr>
            </a:p>
          </p:txBody>
        </p:sp>
        <p:sp>
          <p:nvSpPr>
            <p:cNvPr id="673" name="Google Shape;673;p89"/>
            <p:cNvSpPr/>
            <p:nvPr/>
          </p:nvSpPr>
          <p:spPr>
            <a:xfrm>
              <a:off x="262825" y="251875"/>
              <a:ext cx="8651100" cy="4686900"/>
            </a:xfrm>
            <a:prstGeom prst="rect">
              <a:avLst/>
            </a:pr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674" name="Google Shape;674;p89"/>
          <p:cNvSpPr txBox="1"/>
          <p:nvPr>
            <p:ph type="title"/>
          </p:nvPr>
        </p:nvSpPr>
        <p:spPr>
          <a:xfrm>
            <a:off x="974625" y="2150850"/>
            <a:ext cx="7249500" cy="841800"/>
          </a:xfrm>
          <a:prstGeom prst="rect">
            <a:avLst/>
          </a:prstGeom>
          <a:noFill/>
          <a:ln>
            <a:noFill/>
          </a:ln>
        </p:spPr>
        <p:txBody>
          <a:bodyPr anchorCtr="0" anchor="ctr" bIns="91425" lIns="91425" spcFirstLastPara="1" rIns="91425" wrap="square" tIns="91425">
            <a:normAutofit fontScale="90000"/>
          </a:bodyPr>
          <a:lstStyle/>
          <a:p>
            <a:pPr indent="0" lvl="0" marL="0" rtl="0" algn="ctr">
              <a:lnSpc>
                <a:spcPct val="100000"/>
              </a:lnSpc>
              <a:spcBef>
                <a:spcPts val="0"/>
              </a:spcBef>
              <a:spcAft>
                <a:spcPts val="0"/>
              </a:spcAft>
              <a:buClr>
                <a:schemeClr val="dk1"/>
              </a:buClr>
              <a:buSzPct val="45833"/>
              <a:buFont typeface="Arial"/>
              <a:buNone/>
            </a:pPr>
            <a:r>
              <a:rPr b="1" lang="en" sz="2400">
                <a:solidFill>
                  <a:srgbClr val="1F5D7E"/>
                </a:solidFill>
                <a:latin typeface="PT Sans"/>
                <a:ea typeface="PT Sans"/>
                <a:cs typeface="PT Sans"/>
                <a:sym typeface="PT Sans"/>
              </a:rPr>
              <a:t>True.</a:t>
            </a:r>
            <a:r>
              <a:rPr lang="en" sz="2400">
                <a:solidFill>
                  <a:srgbClr val="1F5D7E"/>
                </a:solidFill>
                <a:latin typeface="PT Sans"/>
                <a:ea typeface="PT Sans"/>
                <a:cs typeface="PT Sans"/>
                <a:sym typeface="PT Sans"/>
              </a:rPr>
              <a:t> Any time that images or videos are edited to include things that the client will not see upon visiting the property, the agent should disclose their edits to prospective buyers.</a:t>
            </a:r>
            <a:endParaRPr>
              <a:solidFill>
                <a:srgbClr val="1F5D7E"/>
              </a:solidFill>
              <a:latin typeface="PT Sans"/>
              <a:ea typeface="PT Sans"/>
              <a:cs typeface="PT Sans"/>
              <a:sym typeface="PT Sans"/>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0" name="Shape 110"/>
        <p:cNvGrpSpPr/>
        <p:nvPr/>
      </p:nvGrpSpPr>
      <p:grpSpPr>
        <a:xfrm>
          <a:off x="0" y="0"/>
          <a:ext cx="0" cy="0"/>
          <a:chOff x="0" y="0"/>
          <a:chExt cx="0" cy="0"/>
        </a:xfrm>
      </p:grpSpPr>
      <p:grpSp>
        <p:nvGrpSpPr>
          <p:cNvPr id="111" name="Google Shape;111;p9"/>
          <p:cNvGrpSpPr/>
          <p:nvPr/>
        </p:nvGrpSpPr>
        <p:grpSpPr>
          <a:xfrm>
            <a:off x="0" y="0"/>
            <a:ext cx="9144000" cy="5165400"/>
            <a:chOff x="0" y="0"/>
            <a:chExt cx="9144000" cy="5165400"/>
          </a:xfrm>
        </p:grpSpPr>
        <p:sp>
          <p:nvSpPr>
            <p:cNvPr id="112" name="Google Shape;112;p9"/>
            <p:cNvSpPr/>
            <p:nvPr/>
          </p:nvSpPr>
          <p:spPr>
            <a:xfrm>
              <a:off x="0" y="0"/>
              <a:ext cx="9144000" cy="5165400"/>
            </a:xfrm>
            <a:prstGeom prst="rect">
              <a:avLst/>
            </a:prstGeom>
            <a:solidFill>
              <a:srgbClr val="1F5D7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1F5D7E"/>
                </a:solidFill>
                <a:latin typeface="Arial"/>
                <a:ea typeface="Arial"/>
                <a:cs typeface="Arial"/>
                <a:sym typeface="Arial"/>
              </a:endParaRPr>
            </a:p>
          </p:txBody>
        </p:sp>
        <p:sp>
          <p:nvSpPr>
            <p:cNvPr id="113" name="Google Shape;113;p9"/>
            <p:cNvSpPr/>
            <p:nvPr/>
          </p:nvSpPr>
          <p:spPr>
            <a:xfrm>
              <a:off x="262825" y="251875"/>
              <a:ext cx="8651100" cy="4686900"/>
            </a:xfrm>
            <a:prstGeom prst="rect">
              <a:avLst/>
            </a:pr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14" name="Google Shape;114;p9"/>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fontScale="90000"/>
          </a:bodyPr>
          <a:lstStyle/>
          <a:p>
            <a:pPr indent="0" lvl="0" marL="0" rtl="0" algn="ctr">
              <a:lnSpc>
                <a:spcPct val="100000"/>
              </a:lnSpc>
              <a:spcBef>
                <a:spcPts val="0"/>
              </a:spcBef>
              <a:spcAft>
                <a:spcPts val="0"/>
              </a:spcAft>
              <a:buClr>
                <a:schemeClr val="dk1"/>
              </a:buClr>
              <a:buSzPct val="45833"/>
              <a:buFont typeface="Arial"/>
              <a:buNone/>
            </a:pPr>
            <a:r>
              <a:rPr lang="en" sz="2400">
                <a:solidFill>
                  <a:srgbClr val="1F5D7E"/>
                </a:solidFill>
                <a:latin typeface="PT Sans"/>
                <a:ea typeface="PT Sans"/>
                <a:cs typeface="PT Sans"/>
                <a:sym typeface="PT Sans"/>
              </a:rPr>
              <a:t>DUST is the acronym for the four economic characteristics in real estate. It stands for Demand, Utility, Scarcity, and Transferability. </a:t>
            </a:r>
            <a:endParaRPr>
              <a:solidFill>
                <a:srgbClr val="1F5D7E"/>
              </a:solidFill>
              <a:latin typeface="PT Sans"/>
              <a:ea typeface="PT Sans"/>
              <a:cs typeface="PT Sans"/>
              <a:sym typeface="PT Sans"/>
            </a:endParaRPr>
          </a:p>
        </p:txBody>
      </p:sp>
    </p:spTree>
  </p:cSld>
  <p:clrMapOvr>
    <a:masterClrMapping/>
  </p:clrMapOvr>
</p:sld>
</file>

<file path=ppt/slides/slide9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78" name="Shape 678"/>
        <p:cNvGrpSpPr/>
        <p:nvPr/>
      </p:nvGrpSpPr>
      <p:grpSpPr>
        <a:xfrm>
          <a:off x="0" y="0"/>
          <a:ext cx="0" cy="0"/>
          <a:chOff x="0" y="0"/>
          <a:chExt cx="0" cy="0"/>
        </a:xfrm>
      </p:grpSpPr>
      <p:sp>
        <p:nvSpPr>
          <p:cNvPr id="679" name="Google Shape;679;p90"/>
          <p:cNvSpPr/>
          <p:nvPr/>
        </p:nvSpPr>
        <p:spPr>
          <a:xfrm>
            <a:off x="0" y="0"/>
            <a:ext cx="9144000" cy="5165400"/>
          </a:xfrm>
          <a:prstGeom prst="rect">
            <a:avLst/>
          </a:prstGeom>
          <a:solidFill>
            <a:srgbClr val="1F5D7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1F5D7E"/>
              </a:solidFill>
              <a:latin typeface="Arial"/>
              <a:ea typeface="Arial"/>
              <a:cs typeface="Arial"/>
              <a:sym typeface="Arial"/>
            </a:endParaRPr>
          </a:p>
        </p:txBody>
      </p:sp>
      <p:sp>
        <p:nvSpPr>
          <p:cNvPr id="680" name="Google Shape;680;p90"/>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Clr>
                <a:schemeClr val="dk1"/>
              </a:buClr>
              <a:buSzPts val="1100"/>
              <a:buFont typeface="Arial"/>
              <a:buNone/>
            </a:pPr>
            <a:r>
              <a:rPr b="1" lang="en" sz="2400">
                <a:solidFill>
                  <a:schemeClr val="lt1"/>
                </a:solidFill>
                <a:latin typeface="PT Sans"/>
                <a:ea typeface="PT Sans"/>
                <a:cs typeface="PT Sans"/>
                <a:sym typeface="PT Sans"/>
              </a:rPr>
              <a:t>True/False:</a:t>
            </a:r>
            <a:r>
              <a:rPr b="1" lang="en" sz="2400">
                <a:solidFill>
                  <a:schemeClr val="lt1"/>
                </a:solidFill>
                <a:latin typeface="PT Sans"/>
                <a:ea typeface="PT Sans"/>
                <a:cs typeface="PT Sans"/>
                <a:sym typeface="PT Sans"/>
              </a:rPr>
              <a:t> It is acceptable to steer a client toward a </a:t>
            </a:r>
            <a:endParaRPr b="1" sz="2400">
              <a:solidFill>
                <a:schemeClr val="lt1"/>
              </a:solidFill>
              <a:latin typeface="PT Sans"/>
              <a:ea typeface="PT Sans"/>
              <a:cs typeface="PT Sans"/>
              <a:sym typeface="PT Sans"/>
            </a:endParaRPr>
          </a:p>
          <a:p>
            <a:pPr indent="0" lvl="0" marL="0" rtl="0" algn="ctr">
              <a:lnSpc>
                <a:spcPct val="100000"/>
              </a:lnSpc>
              <a:spcBef>
                <a:spcPts val="0"/>
              </a:spcBef>
              <a:spcAft>
                <a:spcPts val="0"/>
              </a:spcAft>
              <a:buClr>
                <a:schemeClr val="dk1"/>
              </a:buClr>
              <a:buSzPts val="1100"/>
              <a:buFont typeface="Arial"/>
              <a:buNone/>
            </a:pPr>
            <a:r>
              <a:rPr b="1" lang="en" sz="2400">
                <a:solidFill>
                  <a:schemeClr val="lt1"/>
                </a:solidFill>
                <a:latin typeface="PT Sans"/>
                <a:ea typeface="PT Sans"/>
                <a:cs typeface="PT Sans"/>
                <a:sym typeface="PT Sans"/>
              </a:rPr>
              <a:t>neighborhood or area that fits them best.</a:t>
            </a:r>
            <a:endParaRPr b="1" sz="2400">
              <a:solidFill>
                <a:schemeClr val="lt1"/>
              </a:solidFill>
              <a:latin typeface="PT Sans"/>
              <a:ea typeface="PT Sans"/>
              <a:cs typeface="PT Sans"/>
              <a:sym typeface="PT Sans"/>
            </a:endParaRPr>
          </a:p>
        </p:txBody>
      </p:sp>
    </p:spTree>
  </p:cSld>
  <p:clrMapOvr>
    <a:masterClrMapping/>
  </p:clrMapOvr>
</p:sld>
</file>

<file path=ppt/slides/slide9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84" name="Shape 684"/>
        <p:cNvGrpSpPr/>
        <p:nvPr/>
      </p:nvGrpSpPr>
      <p:grpSpPr>
        <a:xfrm>
          <a:off x="0" y="0"/>
          <a:ext cx="0" cy="0"/>
          <a:chOff x="0" y="0"/>
          <a:chExt cx="0" cy="0"/>
        </a:xfrm>
      </p:grpSpPr>
      <p:grpSp>
        <p:nvGrpSpPr>
          <p:cNvPr id="685" name="Google Shape;685;p91"/>
          <p:cNvGrpSpPr/>
          <p:nvPr/>
        </p:nvGrpSpPr>
        <p:grpSpPr>
          <a:xfrm>
            <a:off x="0" y="0"/>
            <a:ext cx="9144000" cy="5165400"/>
            <a:chOff x="0" y="0"/>
            <a:chExt cx="9144000" cy="5165400"/>
          </a:xfrm>
        </p:grpSpPr>
        <p:sp>
          <p:nvSpPr>
            <p:cNvPr id="686" name="Google Shape;686;p91"/>
            <p:cNvSpPr/>
            <p:nvPr/>
          </p:nvSpPr>
          <p:spPr>
            <a:xfrm>
              <a:off x="0" y="0"/>
              <a:ext cx="9144000" cy="5165400"/>
            </a:xfrm>
            <a:prstGeom prst="rect">
              <a:avLst/>
            </a:prstGeom>
            <a:solidFill>
              <a:srgbClr val="1F5D7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1F5D7E"/>
                </a:solidFill>
                <a:latin typeface="Arial"/>
                <a:ea typeface="Arial"/>
                <a:cs typeface="Arial"/>
                <a:sym typeface="Arial"/>
              </a:endParaRPr>
            </a:p>
          </p:txBody>
        </p:sp>
        <p:sp>
          <p:nvSpPr>
            <p:cNvPr id="687" name="Google Shape;687;p91"/>
            <p:cNvSpPr/>
            <p:nvPr/>
          </p:nvSpPr>
          <p:spPr>
            <a:xfrm>
              <a:off x="262825" y="251875"/>
              <a:ext cx="8651100" cy="4686900"/>
            </a:xfrm>
            <a:prstGeom prst="rect">
              <a:avLst/>
            </a:pr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688" name="Google Shape;688;p91"/>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fontScale="90000"/>
          </a:bodyPr>
          <a:lstStyle/>
          <a:p>
            <a:pPr indent="0" lvl="0" marL="0" rtl="0" algn="ctr">
              <a:lnSpc>
                <a:spcPct val="100000"/>
              </a:lnSpc>
              <a:spcBef>
                <a:spcPts val="0"/>
              </a:spcBef>
              <a:spcAft>
                <a:spcPts val="0"/>
              </a:spcAft>
              <a:buClr>
                <a:schemeClr val="dk1"/>
              </a:buClr>
              <a:buSzPct val="45833"/>
              <a:buFont typeface="Arial"/>
              <a:buNone/>
            </a:pPr>
            <a:r>
              <a:rPr b="1" lang="en" sz="2400">
                <a:solidFill>
                  <a:srgbClr val="1F5D7E"/>
                </a:solidFill>
                <a:latin typeface="PT Sans"/>
                <a:ea typeface="PT Sans"/>
                <a:cs typeface="PT Sans"/>
                <a:sym typeface="PT Sans"/>
              </a:rPr>
              <a:t>False.</a:t>
            </a:r>
            <a:r>
              <a:rPr lang="en" sz="2400">
                <a:solidFill>
                  <a:srgbClr val="1F5D7E"/>
                </a:solidFill>
                <a:latin typeface="PT Sans"/>
                <a:ea typeface="PT Sans"/>
                <a:cs typeface="PT Sans"/>
                <a:sym typeface="PT Sans"/>
              </a:rPr>
              <a:t> While in most states, this remains an ill-advised, unethical practice, it is actually illegal in California.</a:t>
            </a:r>
            <a:endParaRPr>
              <a:solidFill>
                <a:srgbClr val="1F5D7E"/>
              </a:solidFill>
              <a:latin typeface="PT Sans"/>
              <a:ea typeface="PT Sans"/>
              <a:cs typeface="PT Sans"/>
              <a:sym typeface="PT Sans"/>
            </a:endParaRPr>
          </a:p>
        </p:txBody>
      </p:sp>
    </p:spTree>
  </p:cSld>
  <p:clrMapOvr>
    <a:masterClrMapping/>
  </p:clrMapOvr>
</p:sld>
</file>

<file path=ppt/slides/slide9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92" name="Shape 692"/>
        <p:cNvGrpSpPr/>
        <p:nvPr/>
      </p:nvGrpSpPr>
      <p:grpSpPr>
        <a:xfrm>
          <a:off x="0" y="0"/>
          <a:ext cx="0" cy="0"/>
          <a:chOff x="0" y="0"/>
          <a:chExt cx="0" cy="0"/>
        </a:xfrm>
      </p:grpSpPr>
      <p:sp>
        <p:nvSpPr>
          <p:cNvPr id="693" name="Google Shape;693;p92"/>
          <p:cNvSpPr/>
          <p:nvPr/>
        </p:nvSpPr>
        <p:spPr>
          <a:xfrm>
            <a:off x="0" y="0"/>
            <a:ext cx="9144000" cy="5165400"/>
          </a:xfrm>
          <a:prstGeom prst="rect">
            <a:avLst/>
          </a:prstGeom>
          <a:solidFill>
            <a:srgbClr val="1F5D7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1F5D7E"/>
              </a:solidFill>
              <a:latin typeface="Arial"/>
              <a:ea typeface="Arial"/>
              <a:cs typeface="Arial"/>
              <a:sym typeface="Arial"/>
            </a:endParaRPr>
          </a:p>
        </p:txBody>
      </p:sp>
      <p:sp>
        <p:nvSpPr>
          <p:cNvPr id="694" name="Google Shape;694;p92"/>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Clr>
                <a:schemeClr val="dk1"/>
              </a:buClr>
              <a:buSzPts val="1100"/>
              <a:buFont typeface="Arial"/>
              <a:buNone/>
            </a:pPr>
            <a:r>
              <a:rPr b="1" lang="en" sz="2400">
                <a:solidFill>
                  <a:schemeClr val="lt1"/>
                </a:solidFill>
                <a:latin typeface="PT Sans"/>
                <a:ea typeface="PT Sans"/>
                <a:cs typeface="PT Sans"/>
                <a:sym typeface="PT Sans"/>
              </a:rPr>
              <a:t>True/False: </a:t>
            </a:r>
            <a:r>
              <a:rPr b="1" lang="en" sz="2400">
                <a:solidFill>
                  <a:schemeClr val="lt1"/>
                </a:solidFill>
                <a:latin typeface="PT Sans"/>
                <a:ea typeface="PT Sans"/>
                <a:cs typeface="PT Sans"/>
                <a:sym typeface="PT Sans"/>
              </a:rPr>
              <a:t>You can show a property to buyers even if there are offers on the table with the seller.</a:t>
            </a:r>
            <a:endParaRPr b="1" sz="2400">
              <a:solidFill>
                <a:schemeClr val="lt1"/>
              </a:solidFill>
              <a:latin typeface="PT Sans"/>
              <a:ea typeface="PT Sans"/>
              <a:cs typeface="PT Sans"/>
              <a:sym typeface="PT Sans"/>
            </a:endParaRPr>
          </a:p>
        </p:txBody>
      </p:sp>
    </p:spTree>
  </p:cSld>
  <p:clrMapOvr>
    <a:masterClrMapping/>
  </p:clrMapOvr>
</p:sld>
</file>

<file path=ppt/slides/slide9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98" name="Shape 698"/>
        <p:cNvGrpSpPr/>
        <p:nvPr/>
      </p:nvGrpSpPr>
      <p:grpSpPr>
        <a:xfrm>
          <a:off x="0" y="0"/>
          <a:ext cx="0" cy="0"/>
          <a:chOff x="0" y="0"/>
          <a:chExt cx="0" cy="0"/>
        </a:xfrm>
      </p:grpSpPr>
      <p:grpSp>
        <p:nvGrpSpPr>
          <p:cNvPr id="699" name="Google Shape;699;p93"/>
          <p:cNvGrpSpPr/>
          <p:nvPr/>
        </p:nvGrpSpPr>
        <p:grpSpPr>
          <a:xfrm>
            <a:off x="0" y="0"/>
            <a:ext cx="9144000" cy="5165400"/>
            <a:chOff x="0" y="0"/>
            <a:chExt cx="9144000" cy="5165400"/>
          </a:xfrm>
        </p:grpSpPr>
        <p:sp>
          <p:nvSpPr>
            <p:cNvPr id="700" name="Google Shape;700;p93"/>
            <p:cNvSpPr/>
            <p:nvPr/>
          </p:nvSpPr>
          <p:spPr>
            <a:xfrm>
              <a:off x="0" y="0"/>
              <a:ext cx="9144000" cy="5165400"/>
            </a:xfrm>
            <a:prstGeom prst="rect">
              <a:avLst/>
            </a:prstGeom>
            <a:solidFill>
              <a:srgbClr val="1F5D7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1F5D7E"/>
                </a:solidFill>
                <a:latin typeface="Arial"/>
                <a:ea typeface="Arial"/>
                <a:cs typeface="Arial"/>
                <a:sym typeface="Arial"/>
              </a:endParaRPr>
            </a:p>
          </p:txBody>
        </p:sp>
        <p:sp>
          <p:nvSpPr>
            <p:cNvPr id="701" name="Google Shape;701;p93"/>
            <p:cNvSpPr/>
            <p:nvPr/>
          </p:nvSpPr>
          <p:spPr>
            <a:xfrm>
              <a:off x="262825" y="251875"/>
              <a:ext cx="8651100" cy="4686900"/>
            </a:xfrm>
            <a:prstGeom prst="rect">
              <a:avLst/>
            </a:pr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702" name="Google Shape;702;p93"/>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fontScale="90000"/>
          </a:bodyPr>
          <a:lstStyle/>
          <a:p>
            <a:pPr indent="0" lvl="0" marL="0" rtl="0" algn="ctr">
              <a:lnSpc>
                <a:spcPct val="100000"/>
              </a:lnSpc>
              <a:spcBef>
                <a:spcPts val="0"/>
              </a:spcBef>
              <a:spcAft>
                <a:spcPts val="0"/>
              </a:spcAft>
              <a:buClr>
                <a:schemeClr val="dk1"/>
              </a:buClr>
              <a:buSzPct val="45833"/>
              <a:buFont typeface="Arial"/>
              <a:buNone/>
            </a:pPr>
            <a:r>
              <a:rPr b="1" lang="en" sz="2400">
                <a:solidFill>
                  <a:srgbClr val="1F5D7E"/>
                </a:solidFill>
                <a:latin typeface="PT Sans"/>
                <a:ea typeface="PT Sans"/>
                <a:cs typeface="PT Sans"/>
                <a:sym typeface="PT Sans"/>
              </a:rPr>
              <a:t>True.</a:t>
            </a:r>
            <a:r>
              <a:rPr lang="en" sz="2400">
                <a:solidFill>
                  <a:srgbClr val="1F5D7E"/>
                </a:solidFill>
                <a:latin typeface="PT Sans"/>
                <a:ea typeface="PT Sans"/>
                <a:cs typeface="PT Sans"/>
                <a:sym typeface="PT Sans"/>
              </a:rPr>
              <a:t> You can show these properties to potential buyers, but you should let the client know that the seller has offers and might complete a sale.</a:t>
            </a:r>
            <a:endParaRPr>
              <a:solidFill>
                <a:srgbClr val="1F5D7E"/>
              </a:solidFill>
              <a:latin typeface="PT Sans"/>
              <a:ea typeface="PT Sans"/>
              <a:cs typeface="PT Sans"/>
              <a:sym typeface="PT Sans"/>
            </a:endParaRPr>
          </a:p>
        </p:txBody>
      </p:sp>
    </p:spTree>
  </p:cSld>
  <p:clrMapOvr>
    <a:masterClrMapping/>
  </p:clrMapOvr>
</p:sld>
</file>

<file path=ppt/slides/slide9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06" name="Shape 706"/>
        <p:cNvGrpSpPr/>
        <p:nvPr/>
      </p:nvGrpSpPr>
      <p:grpSpPr>
        <a:xfrm>
          <a:off x="0" y="0"/>
          <a:ext cx="0" cy="0"/>
          <a:chOff x="0" y="0"/>
          <a:chExt cx="0" cy="0"/>
        </a:xfrm>
      </p:grpSpPr>
      <p:sp>
        <p:nvSpPr>
          <p:cNvPr id="707" name="Google Shape;707;p94"/>
          <p:cNvSpPr/>
          <p:nvPr/>
        </p:nvSpPr>
        <p:spPr>
          <a:xfrm>
            <a:off x="0" y="0"/>
            <a:ext cx="9144000" cy="5165400"/>
          </a:xfrm>
          <a:prstGeom prst="rect">
            <a:avLst/>
          </a:prstGeom>
          <a:solidFill>
            <a:srgbClr val="1F5D7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1F5D7E"/>
              </a:solidFill>
              <a:latin typeface="Arial"/>
              <a:ea typeface="Arial"/>
              <a:cs typeface="Arial"/>
              <a:sym typeface="Arial"/>
            </a:endParaRPr>
          </a:p>
        </p:txBody>
      </p:sp>
      <p:sp>
        <p:nvSpPr>
          <p:cNvPr id="708" name="Google Shape;708;p94"/>
          <p:cNvSpPr txBox="1"/>
          <p:nvPr>
            <p:ph type="title"/>
          </p:nvPr>
        </p:nvSpPr>
        <p:spPr>
          <a:xfrm>
            <a:off x="922350" y="1862250"/>
            <a:ext cx="7299300" cy="1419000"/>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Clr>
                <a:schemeClr val="dk1"/>
              </a:buClr>
              <a:buSzPts val="1100"/>
              <a:buFont typeface="Arial"/>
              <a:buNone/>
            </a:pPr>
            <a:r>
              <a:rPr b="1" lang="en" sz="2400">
                <a:solidFill>
                  <a:schemeClr val="lt1"/>
                </a:solidFill>
                <a:latin typeface="PT Sans"/>
                <a:ea typeface="PT Sans"/>
                <a:cs typeface="PT Sans"/>
                <a:sym typeface="PT Sans"/>
              </a:rPr>
              <a:t>True/False:</a:t>
            </a:r>
            <a:r>
              <a:rPr b="1" lang="en" sz="2400">
                <a:solidFill>
                  <a:schemeClr val="lt1"/>
                </a:solidFill>
                <a:latin typeface="PT Sans"/>
                <a:ea typeface="PT Sans"/>
                <a:cs typeface="PT Sans"/>
                <a:sym typeface="PT Sans"/>
              </a:rPr>
              <a:t> You should focus on showing high commission properties and not low commission properties to increase your income.</a:t>
            </a:r>
            <a:endParaRPr b="1" sz="2400">
              <a:solidFill>
                <a:schemeClr val="lt1"/>
              </a:solidFill>
              <a:latin typeface="PT Sans"/>
              <a:ea typeface="PT Sans"/>
              <a:cs typeface="PT Sans"/>
              <a:sym typeface="PT Sans"/>
            </a:endParaRPr>
          </a:p>
        </p:txBody>
      </p:sp>
    </p:spTree>
  </p:cSld>
  <p:clrMapOvr>
    <a:masterClrMapping/>
  </p:clrMapOvr>
</p:sld>
</file>

<file path=ppt/slides/slide9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2" name="Shape 712"/>
        <p:cNvGrpSpPr/>
        <p:nvPr/>
      </p:nvGrpSpPr>
      <p:grpSpPr>
        <a:xfrm>
          <a:off x="0" y="0"/>
          <a:ext cx="0" cy="0"/>
          <a:chOff x="0" y="0"/>
          <a:chExt cx="0" cy="0"/>
        </a:xfrm>
      </p:grpSpPr>
      <p:grpSp>
        <p:nvGrpSpPr>
          <p:cNvPr id="713" name="Google Shape;713;p95"/>
          <p:cNvGrpSpPr/>
          <p:nvPr/>
        </p:nvGrpSpPr>
        <p:grpSpPr>
          <a:xfrm>
            <a:off x="0" y="0"/>
            <a:ext cx="9144000" cy="5165400"/>
            <a:chOff x="0" y="0"/>
            <a:chExt cx="9144000" cy="5165400"/>
          </a:xfrm>
        </p:grpSpPr>
        <p:sp>
          <p:nvSpPr>
            <p:cNvPr id="714" name="Google Shape;714;p95"/>
            <p:cNvSpPr/>
            <p:nvPr/>
          </p:nvSpPr>
          <p:spPr>
            <a:xfrm>
              <a:off x="0" y="0"/>
              <a:ext cx="9144000" cy="5165400"/>
            </a:xfrm>
            <a:prstGeom prst="rect">
              <a:avLst/>
            </a:prstGeom>
            <a:solidFill>
              <a:srgbClr val="1F5D7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1F5D7E"/>
                </a:solidFill>
                <a:latin typeface="Arial"/>
                <a:ea typeface="Arial"/>
                <a:cs typeface="Arial"/>
                <a:sym typeface="Arial"/>
              </a:endParaRPr>
            </a:p>
          </p:txBody>
        </p:sp>
        <p:sp>
          <p:nvSpPr>
            <p:cNvPr id="715" name="Google Shape;715;p95"/>
            <p:cNvSpPr/>
            <p:nvPr/>
          </p:nvSpPr>
          <p:spPr>
            <a:xfrm>
              <a:off x="262825" y="251875"/>
              <a:ext cx="8651100" cy="4686900"/>
            </a:xfrm>
            <a:prstGeom prst="rect">
              <a:avLst/>
            </a:pr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716" name="Google Shape;716;p95"/>
          <p:cNvSpPr txBox="1"/>
          <p:nvPr>
            <p:ph type="title"/>
          </p:nvPr>
        </p:nvSpPr>
        <p:spPr>
          <a:xfrm>
            <a:off x="908925" y="2150850"/>
            <a:ext cx="7402800" cy="841800"/>
          </a:xfrm>
          <a:prstGeom prst="rect">
            <a:avLst/>
          </a:prstGeom>
          <a:noFill/>
          <a:ln>
            <a:noFill/>
          </a:ln>
        </p:spPr>
        <p:txBody>
          <a:bodyPr anchorCtr="0" anchor="ctr" bIns="91425" lIns="91425" spcFirstLastPara="1" rIns="91425" wrap="square" tIns="91425">
            <a:normAutofit fontScale="90000"/>
          </a:bodyPr>
          <a:lstStyle/>
          <a:p>
            <a:pPr indent="0" lvl="0" marL="0" rtl="0" algn="ctr">
              <a:lnSpc>
                <a:spcPct val="100000"/>
              </a:lnSpc>
              <a:spcBef>
                <a:spcPts val="0"/>
              </a:spcBef>
              <a:spcAft>
                <a:spcPts val="0"/>
              </a:spcAft>
              <a:buClr>
                <a:schemeClr val="dk1"/>
              </a:buClr>
              <a:buSzPct val="45833"/>
              <a:buFont typeface="Arial"/>
              <a:buNone/>
            </a:pPr>
            <a:r>
              <a:rPr b="1" lang="en" sz="2400">
                <a:solidFill>
                  <a:srgbClr val="1F5D7E"/>
                </a:solidFill>
                <a:latin typeface="PT Sans"/>
                <a:ea typeface="PT Sans"/>
                <a:cs typeface="PT Sans"/>
                <a:sym typeface="PT Sans"/>
              </a:rPr>
              <a:t>False.</a:t>
            </a:r>
            <a:r>
              <a:rPr lang="en" sz="2400">
                <a:solidFill>
                  <a:srgbClr val="1F5D7E"/>
                </a:solidFill>
                <a:latin typeface="PT Sans"/>
                <a:ea typeface="PT Sans"/>
                <a:cs typeface="PT Sans"/>
                <a:sym typeface="PT Sans"/>
              </a:rPr>
              <a:t> If you sign with a seller to show their property, then the ethical thing to do is to show their home regardless of commission structure.</a:t>
            </a:r>
            <a:endParaRPr>
              <a:solidFill>
                <a:srgbClr val="1F5D7E"/>
              </a:solidFill>
              <a:latin typeface="PT Sans"/>
              <a:ea typeface="PT Sans"/>
              <a:cs typeface="PT Sans"/>
              <a:sym typeface="PT Sans"/>
            </a:endParaRPr>
          </a:p>
        </p:txBody>
      </p:sp>
    </p:spTree>
  </p:cSld>
  <p:clrMapOvr>
    <a:masterClrMapping/>
  </p:clrMapOvr>
</p:sld>
</file>

<file path=ppt/slides/slide9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20" name="Shape 720"/>
        <p:cNvGrpSpPr/>
        <p:nvPr/>
      </p:nvGrpSpPr>
      <p:grpSpPr>
        <a:xfrm>
          <a:off x="0" y="0"/>
          <a:ext cx="0" cy="0"/>
          <a:chOff x="0" y="0"/>
          <a:chExt cx="0" cy="0"/>
        </a:xfrm>
      </p:grpSpPr>
      <p:sp>
        <p:nvSpPr>
          <p:cNvPr id="721" name="Google Shape;721;p96"/>
          <p:cNvSpPr/>
          <p:nvPr/>
        </p:nvSpPr>
        <p:spPr>
          <a:xfrm>
            <a:off x="0" y="0"/>
            <a:ext cx="9144000" cy="5165400"/>
          </a:xfrm>
          <a:prstGeom prst="rect">
            <a:avLst/>
          </a:prstGeom>
          <a:solidFill>
            <a:srgbClr val="1F5D7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1F5D7E"/>
              </a:solidFill>
              <a:latin typeface="Arial"/>
              <a:ea typeface="Arial"/>
              <a:cs typeface="Arial"/>
              <a:sym typeface="Arial"/>
            </a:endParaRPr>
          </a:p>
        </p:txBody>
      </p:sp>
      <p:sp>
        <p:nvSpPr>
          <p:cNvPr id="722" name="Google Shape;722;p96"/>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Clr>
                <a:schemeClr val="dk1"/>
              </a:buClr>
              <a:buSzPts val="1100"/>
              <a:buFont typeface="Arial"/>
              <a:buNone/>
            </a:pPr>
            <a:r>
              <a:rPr b="1" lang="en" sz="2400">
                <a:solidFill>
                  <a:schemeClr val="lt1"/>
                </a:solidFill>
                <a:latin typeface="PT Sans"/>
                <a:ea typeface="PT Sans"/>
                <a:cs typeface="PT Sans"/>
                <a:sym typeface="PT Sans"/>
              </a:rPr>
              <a:t>True/False:</a:t>
            </a:r>
            <a:r>
              <a:rPr b="1" lang="en" sz="2400">
                <a:solidFill>
                  <a:schemeClr val="lt1"/>
                </a:solidFill>
                <a:latin typeface="PT Sans"/>
                <a:ea typeface="PT Sans"/>
                <a:cs typeface="PT Sans"/>
                <a:sym typeface="PT Sans"/>
              </a:rPr>
              <a:t> Agents can represent family members as long as they disclose their relationship to the buyer/seller.</a:t>
            </a:r>
            <a:endParaRPr b="1" sz="2400">
              <a:solidFill>
                <a:schemeClr val="lt1"/>
              </a:solidFill>
              <a:latin typeface="PT Sans"/>
              <a:ea typeface="PT Sans"/>
              <a:cs typeface="PT Sans"/>
              <a:sym typeface="PT Sans"/>
            </a:endParaRPr>
          </a:p>
        </p:txBody>
      </p:sp>
    </p:spTree>
  </p:cSld>
  <p:clrMapOvr>
    <a:masterClrMapping/>
  </p:clrMapOvr>
</p:sld>
</file>

<file path=ppt/slides/slide9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26" name="Shape 726"/>
        <p:cNvGrpSpPr/>
        <p:nvPr/>
      </p:nvGrpSpPr>
      <p:grpSpPr>
        <a:xfrm>
          <a:off x="0" y="0"/>
          <a:ext cx="0" cy="0"/>
          <a:chOff x="0" y="0"/>
          <a:chExt cx="0" cy="0"/>
        </a:xfrm>
      </p:grpSpPr>
      <p:grpSp>
        <p:nvGrpSpPr>
          <p:cNvPr id="727" name="Google Shape;727;p97"/>
          <p:cNvGrpSpPr/>
          <p:nvPr/>
        </p:nvGrpSpPr>
        <p:grpSpPr>
          <a:xfrm>
            <a:off x="0" y="0"/>
            <a:ext cx="9144000" cy="5165400"/>
            <a:chOff x="0" y="0"/>
            <a:chExt cx="9144000" cy="5165400"/>
          </a:xfrm>
        </p:grpSpPr>
        <p:sp>
          <p:nvSpPr>
            <p:cNvPr id="728" name="Google Shape;728;p97"/>
            <p:cNvSpPr/>
            <p:nvPr/>
          </p:nvSpPr>
          <p:spPr>
            <a:xfrm>
              <a:off x="0" y="0"/>
              <a:ext cx="9144000" cy="5165400"/>
            </a:xfrm>
            <a:prstGeom prst="rect">
              <a:avLst/>
            </a:prstGeom>
            <a:solidFill>
              <a:srgbClr val="1F5D7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1F5D7E"/>
                </a:solidFill>
                <a:latin typeface="Arial"/>
                <a:ea typeface="Arial"/>
                <a:cs typeface="Arial"/>
                <a:sym typeface="Arial"/>
              </a:endParaRPr>
            </a:p>
          </p:txBody>
        </p:sp>
        <p:sp>
          <p:nvSpPr>
            <p:cNvPr id="729" name="Google Shape;729;p97"/>
            <p:cNvSpPr/>
            <p:nvPr/>
          </p:nvSpPr>
          <p:spPr>
            <a:xfrm>
              <a:off x="262825" y="251875"/>
              <a:ext cx="8651100" cy="4686900"/>
            </a:xfrm>
            <a:prstGeom prst="rect">
              <a:avLst/>
            </a:pr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730" name="Google Shape;730;p97"/>
          <p:cNvSpPr txBox="1"/>
          <p:nvPr>
            <p:ph type="title"/>
          </p:nvPr>
        </p:nvSpPr>
        <p:spPr>
          <a:xfrm>
            <a:off x="1018425" y="2150850"/>
            <a:ext cx="7194900" cy="841800"/>
          </a:xfrm>
          <a:prstGeom prst="rect">
            <a:avLst/>
          </a:prstGeom>
          <a:noFill/>
          <a:ln>
            <a:noFill/>
          </a:ln>
        </p:spPr>
        <p:txBody>
          <a:bodyPr anchorCtr="0" anchor="ctr" bIns="91425" lIns="91425" spcFirstLastPara="1" rIns="91425" wrap="square" tIns="91425">
            <a:normAutofit fontScale="90000"/>
          </a:bodyPr>
          <a:lstStyle/>
          <a:p>
            <a:pPr indent="0" lvl="0" marL="0" rtl="0" algn="ctr">
              <a:lnSpc>
                <a:spcPct val="100000"/>
              </a:lnSpc>
              <a:spcBef>
                <a:spcPts val="0"/>
              </a:spcBef>
              <a:spcAft>
                <a:spcPts val="0"/>
              </a:spcAft>
              <a:buClr>
                <a:schemeClr val="dk1"/>
              </a:buClr>
              <a:buSzPct val="45833"/>
              <a:buFont typeface="Arial"/>
              <a:buNone/>
            </a:pPr>
            <a:r>
              <a:rPr b="1" lang="en" sz="2400">
                <a:solidFill>
                  <a:srgbClr val="1F5D7E"/>
                </a:solidFill>
                <a:latin typeface="PT Sans"/>
                <a:ea typeface="PT Sans"/>
                <a:cs typeface="PT Sans"/>
                <a:sym typeface="PT Sans"/>
              </a:rPr>
              <a:t>True.</a:t>
            </a:r>
            <a:r>
              <a:rPr lang="en" sz="2400">
                <a:solidFill>
                  <a:srgbClr val="1F5D7E"/>
                </a:solidFill>
                <a:latin typeface="PT Sans"/>
                <a:ea typeface="PT Sans"/>
                <a:cs typeface="PT Sans"/>
                <a:sym typeface="PT Sans"/>
              </a:rPr>
              <a:t> Article 5 of the NAR Code of Ethics states that real estate agents must disclose their connection to family members to any buyers/sellers.</a:t>
            </a:r>
            <a:endParaRPr>
              <a:solidFill>
                <a:srgbClr val="1F5D7E"/>
              </a:solidFill>
              <a:latin typeface="PT Sans"/>
              <a:ea typeface="PT Sans"/>
              <a:cs typeface="PT Sans"/>
              <a:sym typeface="PT Sans"/>
            </a:endParaRPr>
          </a:p>
        </p:txBody>
      </p:sp>
    </p:spTree>
  </p:cSld>
  <p:clrMapOvr>
    <a:masterClrMapping/>
  </p:clrMapOvr>
</p:sld>
</file>

<file path=ppt/slides/slide9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34" name="Shape 734"/>
        <p:cNvGrpSpPr/>
        <p:nvPr/>
      </p:nvGrpSpPr>
      <p:grpSpPr>
        <a:xfrm>
          <a:off x="0" y="0"/>
          <a:ext cx="0" cy="0"/>
          <a:chOff x="0" y="0"/>
          <a:chExt cx="0" cy="0"/>
        </a:xfrm>
      </p:grpSpPr>
      <p:sp>
        <p:nvSpPr>
          <p:cNvPr id="735" name="Google Shape;735;p98"/>
          <p:cNvSpPr/>
          <p:nvPr/>
        </p:nvSpPr>
        <p:spPr>
          <a:xfrm>
            <a:off x="0" y="0"/>
            <a:ext cx="9144000" cy="5165400"/>
          </a:xfrm>
          <a:prstGeom prst="rect">
            <a:avLst/>
          </a:prstGeom>
          <a:solidFill>
            <a:srgbClr val="1F5D7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1F5D7E"/>
              </a:solidFill>
              <a:latin typeface="Arial"/>
              <a:ea typeface="Arial"/>
              <a:cs typeface="Arial"/>
              <a:sym typeface="Arial"/>
            </a:endParaRPr>
          </a:p>
        </p:txBody>
      </p:sp>
      <p:sp>
        <p:nvSpPr>
          <p:cNvPr id="736" name="Google Shape;736;p98"/>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fontScale="90000"/>
          </a:bodyPr>
          <a:lstStyle/>
          <a:p>
            <a:pPr indent="0" lvl="0" marL="0" rtl="0" algn="ctr">
              <a:lnSpc>
                <a:spcPct val="100000"/>
              </a:lnSpc>
              <a:spcBef>
                <a:spcPts val="0"/>
              </a:spcBef>
              <a:spcAft>
                <a:spcPts val="0"/>
              </a:spcAft>
              <a:buSzPct val="166666"/>
              <a:buNone/>
            </a:pPr>
            <a:r>
              <a:rPr b="1" lang="en" sz="2400">
                <a:solidFill>
                  <a:schemeClr val="lt1"/>
                </a:solidFill>
                <a:latin typeface="PT Sans"/>
                <a:ea typeface="PT Sans"/>
                <a:cs typeface="PT Sans"/>
                <a:sym typeface="PT Sans"/>
              </a:rPr>
              <a:t>True/False:</a:t>
            </a:r>
            <a:r>
              <a:rPr b="1" lang="en" sz="2400">
                <a:solidFill>
                  <a:schemeClr val="lt1"/>
                </a:solidFill>
                <a:latin typeface="PT Sans"/>
                <a:ea typeface="PT Sans"/>
                <a:cs typeface="PT Sans"/>
                <a:sym typeface="PT Sans"/>
              </a:rPr>
              <a:t> You can keep all client money in one escrow as long as you keep the entries separate and clear. </a:t>
            </a:r>
            <a:endParaRPr b="1">
              <a:solidFill>
                <a:schemeClr val="lt1"/>
              </a:solidFill>
              <a:latin typeface="PT Sans"/>
              <a:ea typeface="PT Sans"/>
              <a:cs typeface="PT Sans"/>
              <a:sym typeface="PT Sans"/>
            </a:endParaRPr>
          </a:p>
        </p:txBody>
      </p:sp>
    </p:spTree>
  </p:cSld>
  <p:clrMapOvr>
    <a:masterClrMapping/>
  </p:clrMapOvr>
</p:sld>
</file>

<file path=ppt/slides/slide9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40" name="Shape 740"/>
        <p:cNvGrpSpPr/>
        <p:nvPr/>
      </p:nvGrpSpPr>
      <p:grpSpPr>
        <a:xfrm>
          <a:off x="0" y="0"/>
          <a:ext cx="0" cy="0"/>
          <a:chOff x="0" y="0"/>
          <a:chExt cx="0" cy="0"/>
        </a:xfrm>
      </p:grpSpPr>
      <p:grpSp>
        <p:nvGrpSpPr>
          <p:cNvPr id="741" name="Google Shape;741;p99"/>
          <p:cNvGrpSpPr/>
          <p:nvPr/>
        </p:nvGrpSpPr>
        <p:grpSpPr>
          <a:xfrm>
            <a:off x="0" y="0"/>
            <a:ext cx="9144000" cy="5165400"/>
            <a:chOff x="0" y="0"/>
            <a:chExt cx="9144000" cy="5165400"/>
          </a:xfrm>
        </p:grpSpPr>
        <p:sp>
          <p:nvSpPr>
            <p:cNvPr id="742" name="Google Shape;742;p99"/>
            <p:cNvSpPr/>
            <p:nvPr/>
          </p:nvSpPr>
          <p:spPr>
            <a:xfrm>
              <a:off x="0" y="0"/>
              <a:ext cx="9144000" cy="5165400"/>
            </a:xfrm>
            <a:prstGeom prst="rect">
              <a:avLst/>
            </a:prstGeom>
            <a:solidFill>
              <a:srgbClr val="1F5D7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1F5D7E"/>
                </a:solidFill>
                <a:latin typeface="Arial"/>
                <a:ea typeface="Arial"/>
                <a:cs typeface="Arial"/>
                <a:sym typeface="Arial"/>
              </a:endParaRPr>
            </a:p>
          </p:txBody>
        </p:sp>
        <p:sp>
          <p:nvSpPr>
            <p:cNvPr id="743" name="Google Shape;743;p99"/>
            <p:cNvSpPr/>
            <p:nvPr/>
          </p:nvSpPr>
          <p:spPr>
            <a:xfrm>
              <a:off x="262825" y="251875"/>
              <a:ext cx="8651100" cy="4686900"/>
            </a:xfrm>
            <a:prstGeom prst="rect">
              <a:avLst/>
            </a:pr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744" name="Google Shape;744;p99"/>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fontScale="90000"/>
          </a:bodyPr>
          <a:lstStyle/>
          <a:p>
            <a:pPr indent="0" lvl="0" marL="0" rtl="0" algn="ctr">
              <a:lnSpc>
                <a:spcPct val="100000"/>
              </a:lnSpc>
              <a:spcBef>
                <a:spcPts val="0"/>
              </a:spcBef>
              <a:spcAft>
                <a:spcPts val="0"/>
              </a:spcAft>
              <a:buClr>
                <a:schemeClr val="dk1"/>
              </a:buClr>
              <a:buSzPct val="45833"/>
              <a:buFont typeface="Arial"/>
              <a:buNone/>
            </a:pPr>
            <a:r>
              <a:rPr b="1" lang="en" sz="2400">
                <a:solidFill>
                  <a:srgbClr val="1F5D7E"/>
                </a:solidFill>
                <a:latin typeface="PT Sans"/>
                <a:ea typeface="PT Sans"/>
                <a:cs typeface="PT Sans"/>
                <a:sym typeface="PT Sans"/>
              </a:rPr>
              <a:t>False.</a:t>
            </a:r>
            <a:r>
              <a:rPr lang="en" sz="2400">
                <a:solidFill>
                  <a:srgbClr val="1F5D7E"/>
                </a:solidFill>
                <a:latin typeface="PT Sans"/>
                <a:ea typeface="PT Sans"/>
                <a:cs typeface="PT Sans"/>
                <a:sym typeface="PT Sans"/>
              </a:rPr>
              <a:t> According to Article 8 of the Ethics Code, every client should have their own escrow account separate of other clients.</a:t>
            </a:r>
            <a:endParaRPr>
              <a:solidFill>
                <a:srgbClr val="1F5D7E"/>
              </a:solidFill>
              <a:latin typeface="PT Sans"/>
              <a:ea typeface="PT Sans"/>
              <a:cs typeface="PT Sans"/>
              <a:sym typeface="PT Sans"/>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